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54" r:id="rId1"/>
  </p:sldMasterIdLst>
  <p:notesMasterIdLst>
    <p:notesMasterId r:id="rId27"/>
  </p:notesMasterIdLst>
  <p:sldIdLst>
    <p:sldId id="462" r:id="rId2"/>
    <p:sldId id="599" r:id="rId3"/>
    <p:sldId id="531" r:id="rId4"/>
    <p:sldId id="589" r:id="rId5"/>
    <p:sldId id="552" r:id="rId6"/>
    <p:sldId id="596" r:id="rId7"/>
    <p:sldId id="575" r:id="rId8"/>
    <p:sldId id="557" r:id="rId9"/>
    <p:sldId id="573" r:id="rId10"/>
    <p:sldId id="569" r:id="rId11"/>
    <p:sldId id="563" r:id="rId12"/>
    <p:sldId id="568" r:id="rId13"/>
    <p:sldId id="560" r:id="rId14"/>
    <p:sldId id="562" r:id="rId15"/>
    <p:sldId id="597" r:id="rId16"/>
    <p:sldId id="558" r:id="rId17"/>
    <p:sldId id="561" r:id="rId18"/>
    <p:sldId id="592" r:id="rId19"/>
    <p:sldId id="598" r:id="rId20"/>
    <p:sldId id="565" r:id="rId21"/>
    <p:sldId id="566" r:id="rId22"/>
    <p:sldId id="591" r:id="rId23"/>
    <p:sldId id="567" r:id="rId24"/>
    <p:sldId id="590" r:id="rId25"/>
    <p:sldId id="550" r:id="rId2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118B5D"/>
    <a:srgbClr val="000099"/>
    <a:srgbClr val="0D6745"/>
    <a:srgbClr val="003300"/>
    <a:srgbClr val="FFFF00"/>
    <a:srgbClr val="C4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07" autoAdjust="0"/>
  </p:normalViewPr>
  <p:slideViewPr>
    <p:cSldViewPr snapToObjects="1">
      <p:cViewPr varScale="1">
        <p:scale>
          <a:sx n="67" d="100"/>
          <a:sy n="67" d="100"/>
        </p:scale>
        <p:origin x="1386" y="48"/>
      </p:cViewPr>
      <p:guideLst>
        <p:guide orient="horz" pos="2160"/>
        <p:guide pos="2880"/>
      </p:guideLst>
    </p:cSldViewPr>
  </p:slideViewPr>
  <p:outlineViewPr>
    <p:cViewPr>
      <p:scale>
        <a:sx n="33" d="100"/>
        <a:sy n="33" d="100"/>
      </p:scale>
      <p:origin x="0" y="186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C5A322-75C4-4335-9CED-4F15AA423360}" type="doc">
      <dgm:prSet loTypeId="urn:microsoft.com/office/officeart/2005/8/layout/chevron1" loCatId="process" qsTypeId="urn:microsoft.com/office/officeart/2005/8/quickstyle/simple1" qsCatId="simple" csTypeId="urn:microsoft.com/office/officeart/2005/8/colors/accent1_2" csCatId="accent1" phldr="1"/>
      <dgm:spPr/>
    </dgm:pt>
    <dgm:pt modelId="{125C35A4-9CF0-4FCF-8DF3-6BE82D721514}">
      <dgm:prSet phldrT="[Κείμενο]"/>
      <dgm:spPr/>
      <dgm:t>
        <a:bodyPr/>
        <a:lstStyle/>
        <a:p>
          <a:r>
            <a:rPr lang="el-GR" b="1" dirty="0" smtClean="0">
              <a:latin typeface="Calibri" pitchFamily="34" charset="0"/>
              <a:cs typeface="Calibri" pitchFamily="34" charset="0"/>
            </a:rPr>
            <a:t>σωματική</a:t>
          </a:r>
          <a:endParaRPr lang="en-US" b="1" dirty="0">
            <a:latin typeface="Calibri" pitchFamily="34" charset="0"/>
            <a:cs typeface="Calibri" pitchFamily="34" charset="0"/>
          </a:endParaRPr>
        </a:p>
      </dgm:t>
    </dgm:pt>
    <dgm:pt modelId="{4E84204F-0791-4F78-A595-94A01CE7B204}" type="parTrans" cxnId="{661E7E8C-01A2-4448-9C11-25C330AF7AA1}">
      <dgm:prSet/>
      <dgm:spPr/>
      <dgm:t>
        <a:bodyPr/>
        <a:lstStyle/>
        <a:p>
          <a:endParaRPr lang="en-US"/>
        </a:p>
      </dgm:t>
    </dgm:pt>
    <dgm:pt modelId="{2DC5BC99-4C86-4221-9874-1AD5BA0C2408}" type="sibTrans" cxnId="{661E7E8C-01A2-4448-9C11-25C330AF7AA1}">
      <dgm:prSet/>
      <dgm:spPr/>
      <dgm:t>
        <a:bodyPr/>
        <a:lstStyle/>
        <a:p>
          <a:endParaRPr lang="en-US"/>
        </a:p>
      </dgm:t>
    </dgm:pt>
    <dgm:pt modelId="{FB03B28A-5C77-45BA-A548-D6C1A33D3D75}">
      <dgm:prSet phldrT="[Κείμενο]"/>
      <dgm:spPr>
        <a:solidFill>
          <a:schemeClr val="accent3">
            <a:lumMod val="60000"/>
            <a:lumOff val="40000"/>
          </a:schemeClr>
        </a:solidFill>
      </dgm:spPr>
      <dgm:t>
        <a:bodyPr/>
        <a:lstStyle/>
        <a:p>
          <a:r>
            <a:rPr lang="el-GR" b="1" dirty="0" smtClean="0">
              <a:latin typeface="Calibri" pitchFamily="34" charset="0"/>
              <a:cs typeface="Calibri" pitchFamily="34" charset="0"/>
            </a:rPr>
            <a:t>ψυχική</a:t>
          </a:r>
          <a:endParaRPr lang="en-US" b="1" dirty="0">
            <a:latin typeface="Calibri" pitchFamily="34" charset="0"/>
            <a:cs typeface="Calibri" pitchFamily="34" charset="0"/>
          </a:endParaRPr>
        </a:p>
      </dgm:t>
    </dgm:pt>
    <dgm:pt modelId="{9A621ED2-5872-4C04-B97B-E065B653D409}" type="parTrans" cxnId="{7A8D66F5-CCFA-45F3-8569-985E6E00CF75}">
      <dgm:prSet/>
      <dgm:spPr/>
      <dgm:t>
        <a:bodyPr/>
        <a:lstStyle/>
        <a:p>
          <a:endParaRPr lang="en-US"/>
        </a:p>
      </dgm:t>
    </dgm:pt>
    <dgm:pt modelId="{F0995F90-0897-489F-94A1-1448635FE3DB}" type="sibTrans" cxnId="{7A8D66F5-CCFA-45F3-8569-985E6E00CF75}">
      <dgm:prSet/>
      <dgm:spPr/>
      <dgm:t>
        <a:bodyPr/>
        <a:lstStyle/>
        <a:p>
          <a:endParaRPr lang="en-US"/>
        </a:p>
      </dgm:t>
    </dgm:pt>
    <dgm:pt modelId="{F5C6BE92-CB80-46EC-8173-D0281872C76B}">
      <dgm:prSet phldrT="[Κείμενο]"/>
      <dgm:spPr>
        <a:solidFill>
          <a:schemeClr val="accent4">
            <a:lumMod val="75000"/>
          </a:schemeClr>
        </a:solidFill>
      </dgm:spPr>
      <dgm:t>
        <a:bodyPr/>
        <a:lstStyle/>
        <a:p>
          <a:r>
            <a:rPr lang="el-GR" b="1" dirty="0" smtClean="0">
              <a:latin typeface="Calibri" pitchFamily="34" charset="0"/>
              <a:cs typeface="Calibri" pitchFamily="34" charset="0"/>
            </a:rPr>
            <a:t>κοινωνική</a:t>
          </a:r>
          <a:endParaRPr lang="en-US" b="1" dirty="0">
            <a:latin typeface="Calibri" pitchFamily="34" charset="0"/>
            <a:cs typeface="Calibri" pitchFamily="34" charset="0"/>
          </a:endParaRPr>
        </a:p>
      </dgm:t>
    </dgm:pt>
    <dgm:pt modelId="{7459E8B8-8E8C-4801-B06B-C34F6B0A72BD}" type="parTrans" cxnId="{2914F477-C005-4454-AD14-7645220BE19E}">
      <dgm:prSet/>
      <dgm:spPr/>
      <dgm:t>
        <a:bodyPr/>
        <a:lstStyle/>
        <a:p>
          <a:endParaRPr lang="en-US"/>
        </a:p>
      </dgm:t>
    </dgm:pt>
    <dgm:pt modelId="{386CAC26-0EA9-4914-8591-495946455262}" type="sibTrans" cxnId="{2914F477-C005-4454-AD14-7645220BE19E}">
      <dgm:prSet/>
      <dgm:spPr/>
      <dgm:t>
        <a:bodyPr/>
        <a:lstStyle/>
        <a:p>
          <a:endParaRPr lang="en-US"/>
        </a:p>
      </dgm:t>
    </dgm:pt>
    <dgm:pt modelId="{FBF6E66D-4969-4DE3-A427-6581EC4E2BAA}" type="pres">
      <dgm:prSet presAssocID="{B2C5A322-75C4-4335-9CED-4F15AA423360}" presName="Name0" presStyleCnt="0">
        <dgm:presLayoutVars>
          <dgm:dir/>
          <dgm:animLvl val="lvl"/>
          <dgm:resizeHandles val="exact"/>
        </dgm:presLayoutVars>
      </dgm:prSet>
      <dgm:spPr/>
    </dgm:pt>
    <dgm:pt modelId="{A10DAFE0-8E84-4F1F-B428-7F193790E656}" type="pres">
      <dgm:prSet presAssocID="{125C35A4-9CF0-4FCF-8DF3-6BE82D721514}" presName="parTxOnly" presStyleLbl="node1" presStyleIdx="0" presStyleCnt="3">
        <dgm:presLayoutVars>
          <dgm:chMax val="0"/>
          <dgm:chPref val="0"/>
          <dgm:bulletEnabled val="1"/>
        </dgm:presLayoutVars>
      </dgm:prSet>
      <dgm:spPr/>
      <dgm:t>
        <a:bodyPr/>
        <a:lstStyle/>
        <a:p>
          <a:endParaRPr lang="en-US"/>
        </a:p>
      </dgm:t>
    </dgm:pt>
    <dgm:pt modelId="{A3E67F6D-1DED-4D6F-B114-2EBFF371DE33}" type="pres">
      <dgm:prSet presAssocID="{2DC5BC99-4C86-4221-9874-1AD5BA0C2408}" presName="parTxOnlySpace" presStyleCnt="0"/>
      <dgm:spPr/>
    </dgm:pt>
    <dgm:pt modelId="{CDEE8CBF-684F-4428-A724-E91BD2987358}" type="pres">
      <dgm:prSet presAssocID="{FB03B28A-5C77-45BA-A548-D6C1A33D3D75}" presName="parTxOnly" presStyleLbl="node1" presStyleIdx="1" presStyleCnt="3">
        <dgm:presLayoutVars>
          <dgm:chMax val="0"/>
          <dgm:chPref val="0"/>
          <dgm:bulletEnabled val="1"/>
        </dgm:presLayoutVars>
      </dgm:prSet>
      <dgm:spPr/>
      <dgm:t>
        <a:bodyPr/>
        <a:lstStyle/>
        <a:p>
          <a:endParaRPr lang="en-US"/>
        </a:p>
      </dgm:t>
    </dgm:pt>
    <dgm:pt modelId="{8D0A5166-2F1B-488B-950E-1991591CD0FC}" type="pres">
      <dgm:prSet presAssocID="{F0995F90-0897-489F-94A1-1448635FE3DB}" presName="parTxOnlySpace" presStyleCnt="0"/>
      <dgm:spPr/>
    </dgm:pt>
    <dgm:pt modelId="{7969189A-82D4-47B5-AC58-70FE44217470}" type="pres">
      <dgm:prSet presAssocID="{F5C6BE92-CB80-46EC-8173-D0281872C76B}" presName="parTxOnly" presStyleLbl="node1" presStyleIdx="2" presStyleCnt="3">
        <dgm:presLayoutVars>
          <dgm:chMax val="0"/>
          <dgm:chPref val="0"/>
          <dgm:bulletEnabled val="1"/>
        </dgm:presLayoutVars>
      </dgm:prSet>
      <dgm:spPr/>
      <dgm:t>
        <a:bodyPr/>
        <a:lstStyle/>
        <a:p>
          <a:endParaRPr lang="en-US"/>
        </a:p>
      </dgm:t>
    </dgm:pt>
  </dgm:ptLst>
  <dgm:cxnLst>
    <dgm:cxn modelId="{7A8D66F5-CCFA-45F3-8569-985E6E00CF75}" srcId="{B2C5A322-75C4-4335-9CED-4F15AA423360}" destId="{FB03B28A-5C77-45BA-A548-D6C1A33D3D75}" srcOrd="1" destOrd="0" parTransId="{9A621ED2-5872-4C04-B97B-E065B653D409}" sibTransId="{F0995F90-0897-489F-94A1-1448635FE3DB}"/>
    <dgm:cxn modelId="{2914F477-C005-4454-AD14-7645220BE19E}" srcId="{B2C5A322-75C4-4335-9CED-4F15AA423360}" destId="{F5C6BE92-CB80-46EC-8173-D0281872C76B}" srcOrd="2" destOrd="0" parTransId="{7459E8B8-8E8C-4801-B06B-C34F6B0A72BD}" sibTransId="{386CAC26-0EA9-4914-8591-495946455262}"/>
    <dgm:cxn modelId="{661E7E8C-01A2-4448-9C11-25C330AF7AA1}" srcId="{B2C5A322-75C4-4335-9CED-4F15AA423360}" destId="{125C35A4-9CF0-4FCF-8DF3-6BE82D721514}" srcOrd="0" destOrd="0" parTransId="{4E84204F-0791-4F78-A595-94A01CE7B204}" sibTransId="{2DC5BC99-4C86-4221-9874-1AD5BA0C2408}"/>
    <dgm:cxn modelId="{B75236A7-1E56-4807-9BC0-3F2C36A0338B}" type="presOf" srcId="{FB03B28A-5C77-45BA-A548-D6C1A33D3D75}" destId="{CDEE8CBF-684F-4428-A724-E91BD2987358}" srcOrd="0" destOrd="0" presId="urn:microsoft.com/office/officeart/2005/8/layout/chevron1"/>
    <dgm:cxn modelId="{491CEDA6-3499-43E6-81B8-5E0C74632152}" type="presOf" srcId="{125C35A4-9CF0-4FCF-8DF3-6BE82D721514}" destId="{A10DAFE0-8E84-4F1F-B428-7F193790E656}" srcOrd="0" destOrd="0" presId="urn:microsoft.com/office/officeart/2005/8/layout/chevron1"/>
    <dgm:cxn modelId="{B28C9A64-8049-4A5B-A48E-1F0175F7A209}" type="presOf" srcId="{F5C6BE92-CB80-46EC-8173-D0281872C76B}" destId="{7969189A-82D4-47B5-AC58-70FE44217470}" srcOrd="0" destOrd="0" presId="urn:microsoft.com/office/officeart/2005/8/layout/chevron1"/>
    <dgm:cxn modelId="{E7AC9439-B73E-4BF3-A240-A5F24A069D96}" type="presOf" srcId="{B2C5A322-75C4-4335-9CED-4F15AA423360}" destId="{FBF6E66D-4969-4DE3-A427-6581EC4E2BAA}" srcOrd="0" destOrd="0" presId="urn:microsoft.com/office/officeart/2005/8/layout/chevron1"/>
    <dgm:cxn modelId="{DECDFA6A-7C77-481D-B152-62BCC6F9265E}" type="presParOf" srcId="{FBF6E66D-4969-4DE3-A427-6581EC4E2BAA}" destId="{A10DAFE0-8E84-4F1F-B428-7F193790E656}" srcOrd="0" destOrd="0" presId="urn:microsoft.com/office/officeart/2005/8/layout/chevron1"/>
    <dgm:cxn modelId="{A2A53032-6B10-4AF5-BFB1-452F19526B5D}" type="presParOf" srcId="{FBF6E66D-4969-4DE3-A427-6581EC4E2BAA}" destId="{A3E67F6D-1DED-4D6F-B114-2EBFF371DE33}" srcOrd="1" destOrd="0" presId="urn:microsoft.com/office/officeart/2005/8/layout/chevron1"/>
    <dgm:cxn modelId="{383E90E3-A6D6-4727-8B6D-F95217C647B6}" type="presParOf" srcId="{FBF6E66D-4969-4DE3-A427-6581EC4E2BAA}" destId="{CDEE8CBF-684F-4428-A724-E91BD2987358}" srcOrd="2" destOrd="0" presId="urn:microsoft.com/office/officeart/2005/8/layout/chevron1"/>
    <dgm:cxn modelId="{CF14E867-9AA0-4E72-9227-1E08785A5F42}" type="presParOf" srcId="{FBF6E66D-4969-4DE3-A427-6581EC4E2BAA}" destId="{8D0A5166-2F1B-488B-950E-1991591CD0FC}" srcOrd="3" destOrd="0" presId="urn:microsoft.com/office/officeart/2005/8/layout/chevron1"/>
    <dgm:cxn modelId="{7D312AE9-40EA-4828-B315-3777CC6BC07E}" type="presParOf" srcId="{FBF6E66D-4969-4DE3-A427-6581EC4E2BAA}" destId="{7969189A-82D4-47B5-AC58-70FE44217470}"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0DAFE0-8E84-4F1F-B428-7F193790E656}">
      <dsp:nvSpPr>
        <dsp:cNvPr id="0" name=""/>
        <dsp:cNvSpPr/>
      </dsp:nvSpPr>
      <dsp:spPr>
        <a:xfrm>
          <a:off x="1839" y="1016158"/>
          <a:ext cx="2241604" cy="89664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el-GR" sz="2200" b="1" kern="1200" dirty="0" smtClean="0">
              <a:latin typeface="Calibri" pitchFamily="34" charset="0"/>
              <a:cs typeface="Calibri" pitchFamily="34" charset="0"/>
            </a:rPr>
            <a:t>σωματική</a:t>
          </a:r>
          <a:endParaRPr lang="en-US" sz="2200" b="1" kern="1200" dirty="0">
            <a:latin typeface="Calibri" pitchFamily="34" charset="0"/>
            <a:cs typeface="Calibri" pitchFamily="34" charset="0"/>
          </a:endParaRPr>
        </a:p>
      </dsp:txBody>
      <dsp:txXfrm>
        <a:off x="450160" y="1016158"/>
        <a:ext cx="1344963" cy="896641"/>
      </dsp:txXfrm>
    </dsp:sp>
    <dsp:sp modelId="{CDEE8CBF-684F-4428-A724-E91BD2987358}">
      <dsp:nvSpPr>
        <dsp:cNvPr id="0" name=""/>
        <dsp:cNvSpPr/>
      </dsp:nvSpPr>
      <dsp:spPr>
        <a:xfrm>
          <a:off x="2019283" y="1016158"/>
          <a:ext cx="2241604" cy="896641"/>
        </a:xfrm>
        <a:prstGeom prst="chevron">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el-GR" sz="2200" b="1" kern="1200" dirty="0" smtClean="0">
              <a:latin typeface="Calibri" pitchFamily="34" charset="0"/>
              <a:cs typeface="Calibri" pitchFamily="34" charset="0"/>
            </a:rPr>
            <a:t>ψυχική</a:t>
          </a:r>
          <a:endParaRPr lang="en-US" sz="2200" b="1" kern="1200" dirty="0">
            <a:latin typeface="Calibri" pitchFamily="34" charset="0"/>
            <a:cs typeface="Calibri" pitchFamily="34" charset="0"/>
          </a:endParaRPr>
        </a:p>
      </dsp:txBody>
      <dsp:txXfrm>
        <a:off x="2467604" y="1016158"/>
        <a:ext cx="1344963" cy="896641"/>
      </dsp:txXfrm>
    </dsp:sp>
    <dsp:sp modelId="{7969189A-82D4-47B5-AC58-70FE44217470}">
      <dsp:nvSpPr>
        <dsp:cNvPr id="0" name=""/>
        <dsp:cNvSpPr/>
      </dsp:nvSpPr>
      <dsp:spPr>
        <a:xfrm>
          <a:off x="4036727" y="1016158"/>
          <a:ext cx="2241604" cy="896641"/>
        </a:xfrm>
        <a:prstGeom prst="chevron">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el-GR" sz="2200" b="1" kern="1200" dirty="0" smtClean="0">
              <a:latin typeface="Calibri" pitchFamily="34" charset="0"/>
              <a:cs typeface="Calibri" pitchFamily="34" charset="0"/>
            </a:rPr>
            <a:t>κοινωνική</a:t>
          </a:r>
          <a:endParaRPr lang="en-US" sz="2200" b="1" kern="1200" dirty="0">
            <a:latin typeface="Calibri" pitchFamily="34" charset="0"/>
            <a:cs typeface="Calibri" pitchFamily="34" charset="0"/>
          </a:endParaRPr>
        </a:p>
      </dsp:txBody>
      <dsp:txXfrm>
        <a:off x="4485048" y="1016158"/>
        <a:ext cx="1344963" cy="896641"/>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l-G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A63D8135-92C6-4677-BD4F-E2F3D2F8833A}" type="datetime1">
              <a:rPr lang="en-US"/>
              <a:pPr>
                <a:defRPr/>
              </a:pPr>
              <a:t>3/6/2024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l-G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l-GR" noProof="0" smtClean="0"/>
              <a:t>Click to edit Master text styles</a:t>
            </a:r>
          </a:p>
          <a:p>
            <a:pPr lvl="1"/>
            <a:r>
              <a:rPr lang="el-GR" noProof="0" smtClean="0"/>
              <a:t>Second level</a:t>
            </a:r>
          </a:p>
          <a:p>
            <a:pPr lvl="2"/>
            <a:r>
              <a:rPr lang="el-GR" noProof="0" smtClean="0"/>
              <a:t>Third level</a:t>
            </a:r>
          </a:p>
          <a:p>
            <a:pPr lvl="3"/>
            <a:r>
              <a:rPr lang="el-GR" noProof="0" smtClean="0"/>
              <a:t>Fourth level</a:t>
            </a:r>
          </a:p>
          <a:p>
            <a:pPr lvl="4"/>
            <a:r>
              <a:rPr lang="el-GR"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ea typeface="ＭＳ Ｐゴシック" pitchFamily="34" charset="-128"/>
                <a:cs typeface="+mn-cs"/>
              </a:defRPr>
            </a:lvl1pPr>
          </a:lstStyle>
          <a:p>
            <a:pPr>
              <a:defRPr/>
            </a:pPr>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ea typeface="ＭＳ Ｐゴシック" pitchFamily="34" charset="-128"/>
                <a:cs typeface="+mn-cs"/>
              </a:defRPr>
            </a:lvl1pPr>
          </a:lstStyle>
          <a:p>
            <a:pPr>
              <a:defRPr/>
            </a:pPr>
            <a:fld id="{87EB8579-9B69-4543-A7B6-FAF53732FE78}" type="slidenum">
              <a:rPr lang="en-US"/>
              <a:pPr>
                <a:defRPr/>
              </a:pPr>
              <a:t>‹#›</a:t>
            </a:fld>
            <a:endParaRPr lang="en-US"/>
          </a:p>
        </p:txBody>
      </p:sp>
    </p:spTree>
    <p:extLst>
      <p:ext uri="{BB962C8B-B14F-4D97-AF65-F5344CB8AC3E}">
        <p14:creationId xmlns:p14="http://schemas.microsoft.com/office/powerpoint/2010/main" val="34329325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20" name="19 - Θέση υποσέλιδου"/>
          <p:cNvSpPr>
            <a:spLocks noGrp="1"/>
          </p:cNvSpPr>
          <p:nvPr>
            <p:ph type="ftr" sz="quarter" idx="11"/>
          </p:nvPr>
        </p:nvSpPr>
        <p:spPr/>
        <p:txBody>
          <a:bodyPr/>
          <a:lstStyle>
            <a:extLst/>
          </a:lstStyle>
          <a:p>
            <a:pPr>
              <a:defRPr/>
            </a:pPr>
            <a:endParaRPr lang="el-GR"/>
          </a:p>
        </p:txBody>
      </p:sp>
      <p:sp>
        <p:nvSpPr>
          <p:cNvPr id="10" name="9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5" name="4 - Θέση υποσέλιδου"/>
          <p:cNvSpPr>
            <a:spLocks noGrp="1"/>
          </p:cNvSpPr>
          <p:nvPr>
            <p:ph type="ftr" sz="quarter" idx="11"/>
          </p:nvPr>
        </p:nvSpPr>
        <p:spPr/>
        <p:txBody>
          <a:bodyPr/>
          <a:lstStyle>
            <a:extLst/>
          </a:lstStyle>
          <a:p>
            <a:pPr>
              <a:defRPr/>
            </a:pPr>
            <a:endParaRPr lang="el-GR"/>
          </a:p>
        </p:txBody>
      </p:sp>
      <p:sp>
        <p:nvSpPr>
          <p:cNvPr id="6" name="5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8" name="7 - Θέση υποσέλιδου"/>
          <p:cNvSpPr>
            <a:spLocks noGrp="1"/>
          </p:cNvSpPr>
          <p:nvPr>
            <p:ph type="ftr" sz="quarter" idx="11"/>
          </p:nvPr>
        </p:nvSpPr>
        <p:spPr/>
        <p:txBody>
          <a:bodyPr/>
          <a:lstStyle>
            <a:extLst/>
          </a:lstStyle>
          <a:p>
            <a:pPr>
              <a:defRPr/>
            </a:pPr>
            <a:endParaRPr lang="el-GR"/>
          </a:p>
        </p:txBody>
      </p:sp>
      <p:sp>
        <p:nvSpPr>
          <p:cNvPr id="9" name="8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4" name="3 - Θέση υποσέλιδου"/>
          <p:cNvSpPr>
            <a:spLocks noGrp="1"/>
          </p:cNvSpPr>
          <p:nvPr>
            <p:ph type="ftr" sz="quarter" idx="11"/>
          </p:nvPr>
        </p:nvSpPr>
        <p:spPr/>
        <p:txBody>
          <a:bodyPr/>
          <a:lstStyle>
            <a:extLst/>
          </a:lstStyle>
          <a:p>
            <a:pPr>
              <a:defRPr/>
            </a:pPr>
            <a:endParaRPr lang="el-GR"/>
          </a:p>
        </p:txBody>
      </p:sp>
      <p:sp>
        <p:nvSpPr>
          <p:cNvPr id="5" name="4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3" name="2 - Θέση υποσέλιδου"/>
          <p:cNvSpPr>
            <a:spLocks noGrp="1"/>
          </p:cNvSpPr>
          <p:nvPr>
            <p:ph type="ftr" sz="quarter" idx="11"/>
          </p:nvPr>
        </p:nvSpPr>
        <p:spPr/>
        <p:txBody>
          <a:bodyPr/>
          <a:lstStyle>
            <a:extLst/>
          </a:lstStyle>
          <a:p>
            <a:pPr>
              <a:defRPr/>
            </a:pPr>
            <a:endParaRPr lang="el-GR"/>
          </a:p>
        </p:txBody>
      </p:sp>
      <p:sp>
        <p:nvSpPr>
          <p:cNvPr id="4" name="3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pPr>
              <a:defRPr/>
            </a:pPr>
            <a:fld id="{C149BBC1-15D1-4CF0-9EC2-C1436483FDBE}" type="datetime1">
              <a:rPr lang="en-US" smtClean="0"/>
              <a:pPr>
                <a:defRPr/>
              </a:pPr>
              <a:t>3/6/2024</a:t>
            </a:fld>
            <a:endParaRPr lang="en-US"/>
          </a:p>
        </p:txBody>
      </p:sp>
      <p:sp>
        <p:nvSpPr>
          <p:cNvPr id="6" name="5 - Θέση υποσέλιδου"/>
          <p:cNvSpPr>
            <a:spLocks noGrp="1"/>
          </p:cNvSpPr>
          <p:nvPr>
            <p:ph type="ftr" sz="quarter" idx="11"/>
          </p:nvPr>
        </p:nvSpPr>
        <p:spPr/>
        <p:txBody>
          <a:bodyPr/>
          <a:lstStyle>
            <a:extLst/>
          </a:lstStyle>
          <a:p>
            <a:pPr>
              <a:defRPr/>
            </a:pPr>
            <a:endParaRPr lang="el-GR"/>
          </a:p>
        </p:txBody>
      </p:sp>
      <p:sp>
        <p:nvSpPr>
          <p:cNvPr id="7" name="6 - Θέση αριθμού διαφάνειας"/>
          <p:cNvSpPr>
            <a:spLocks noGrp="1"/>
          </p:cNvSpPr>
          <p:nvPr>
            <p:ph type="sldNum" sz="quarter" idx="12"/>
          </p:nvPr>
        </p:nvSpPr>
        <p:spPr/>
        <p:txBody>
          <a:bodyPr/>
          <a:lstStyle>
            <a:extLst/>
          </a:lstStyle>
          <a:p>
            <a:pPr>
              <a:defRPr/>
            </a:pPr>
            <a:fld id="{D0F2E941-10CA-4FB3-BA06-31A3568DE431}" type="slidenum">
              <a:rPr lang="en-US" smtClean="0"/>
              <a:pPr>
                <a:defRPr/>
              </a:pPr>
              <a:t>‹#›</a:t>
            </a:fld>
            <a:endParaRPr lang="en-US"/>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fld id="{4E21D521-AD53-42E2-B39C-C45F39CA4792}" type="datetime1">
              <a:rPr lang="en-US" smtClean="0"/>
              <a:pPr>
                <a:defRPr/>
              </a:pPr>
              <a:t>3/6/2024</a:t>
            </a:fld>
            <a:endParaRPr lang="en-US"/>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defRPr/>
            </a:pPr>
            <a:fld id="{8A7C5310-CAB9-49A6-AD1B-0969E4F1DE34}" type="slidenum">
              <a:rPr lang="en-US" smtClean="0"/>
              <a:pPr>
                <a:defRPr/>
              </a:pPr>
              <a:t>‹#›</a:t>
            </a:fld>
            <a:endParaRPr lang="en-US"/>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transition>
    <p:wipe dir="d"/>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 Τίτλος"/>
          <p:cNvSpPr>
            <a:spLocks noGrp="1"/>
          </p:cNvSpPr>
          <p:nvPr>
            <p:ph type="ctrTitle"/>
          </p:nvPr>
        </p:nvSpPr>
        <p:spPr>
          <a:xfrm>
            <a:off x="685800" y="2130425"/>
            <a:ext cx="7772400" cy="2012950"/>
          </a:xfrm>
        </p:spPr>
        <p:txBody>
          <a:bodyPr>
            <a:normAutofit fontScale="90000"/>
          </a:bodyPr>
          <a:lstStyle/>
          <a:p>
            <a:pPr algn="ctr"/>
            <a:r>
              <a:rPr lang="el-GR" b="1" dirty="0" smtClean="0"/>
              <a:t/>
            </a:r>
            <a:br>
              <a:rPr lang="el-GR" b="1" dirty="0" smtClean="0"/>
            </a:br>
            <a:r>
              <a:rPr lang="el-GR" b="1" dirty="0" smtClean="0">
                <a:latin typeface="Calibri" panose="020F0502020204030204" pitchFamily="34" charset="0"/>
                <a:cs typeface="Calibri" panose="020F0502020204030204" pitchFamily="34" charset="0"/>
              </a:rPr>
              <a:t>Κοινωνικοί και πολιτισμικοί παράγοντες που επηρεάζουν τη χρήση αλκοόλ  </a:t>
            </a:r>
            <a:endParaRPr lang="el-GR" dirty="0" smtClean="0">
              <a:latin typeface="Calibri" panose="020F0502020204030204" pitchFamily="34" charset="0"/>
              <a:cs typeface="Calibri" panose="020F0502020204030204" pitchFamily="34" charset="0"/>
            </a:endParaRPr>
          </a:p>
        </p:txBody>
      </p:sp>
      <p:sp>
        <p:nvSpPr>
          <p:cNvPr id="16387" name="2 - Υπότιτλος"/>
          <p:cNvSpPr>
            <a:spLocks noGrp="1"/>
          </p:cNvSpPr>
          <p:nvPr>
            <p:ph type="subTitle" idx="1"/>
          </p:nvPr>
        </p:nvSpPr>
        <p:spPr>
          <a:xfrm>
            <a:off x="2483768" y="4500563"/>
            <a:ext cx="5974432" cy="2143125"/>
          </a:xfrm>
        </p:spPr>
        <p:txBody>
          <a:bodyPr/>
          <a:lstStyle/>
          <a:p>
            <a:r>
              <a:rPr lang="el-GR" sz="2400" b="1" dirty="0" err="1" smtClean="0">
                <a:solidFill>
                  <a:srgbClr val="17375E"/>
                </a:solidFill>
                <a:latin typeface="Calibri" panose="020F0502020204030204" pitchFamily="34" charset="0"/>
                <a:cs typeface="Calibri" panose="020F0502020204030204" pitchFamily="34" charset="0"/>
              </a:rPr>
              <a:t>Τριγώνη</a:t>
            </a:r>
            <a:r>
              <a:rPr lang="el-GR" sz="2400" b="1" dirty="0" smtClean="0">
                <a:solidFill>
                  <a:srgbClr val="17375E"/>
                </a:solidFill>
                <a:latin typeface="Calibri" panose="020F0502020204030204" pitchFamily="34" charset="0"/>
                <a:cs typeface="Calibri" panose="020F0502020204030204" pitchFamily="34" charset="0"/>
              </a:rPr>
              <a:t> Μαρία </a:t>
            </a:r>
            <a:r>
              <a:rPr lang="en-US" sz="2400" b="1" dirty="0" smtClean="0">
                <a:solidFill>
                  <a:srgbClr val="17375E"/>
                </a:solidFill>
                <a:latin typeface="Calibri" panose="020F0502020204030204" pitchFamily="34" charset="0"/>
                <a:cs typeface="Calibri" panose="020F0502020204030204" pitchFamily="34" charset="0"/>
              </a:rPr>
              <a:t>PhD</a:t>
            </a:r>
            <a:r>
              <a:rPr lang="en-US" sz="2400" dirty="0" smtClean="0">
                <a:solidFill>
                  <a:srgbClr val="17375E"/>
                </a:solidFill>
                <a:latin typeface="Calibri" panose="020F0502020204030204" pitchFamily="34" charset="0"/>
                <a:cs typeface="Calibri" panose="020F0502020204030204" pitchFamily="34" charset="0"/>
              </a:rPr>
              <a:t>,</a:t>
            </a:r>
            <a:r>
              <a:rPr lang="el-GR" sz="2400" dirty="0" smtClean="0">
                <a:solidFill>
                  <a:srgbClr val="17375E"/>
                </a:solidFill>
                <a:latin typeface="Calibri" panose="020F0502020204030204" pitchFamily="34" charset="0"/>
                <a:cs typeface="Calibri" panose="020F0502020204030204" pitchFamily="34" charset="0"/>
              </a:rPr>
              <a:t> </a:t>
            </a:r>
            <a:endParaRPr lang="el-GR" sz="2400" b="1" dirty="0" smtClean="0">
              <a:solidFill>
                <a:srgbClr val="17375E"/>
              </a:solidFill>
              <a:latin typeface="Calibri" panose="020F0502020204030204" pitchFamily="34" charset="0"/>
              <a:cs typeface="Calibri" panose="020F0502020204030204" pitchFamily="34" charset="0"/>
            </a:endParaRPr>
          </a:p>
          <a:p>
            <a:r>
              <a:rPr lang="el-GR" sz="2400" b="1" dirty="0" smtClean="0">
                <a:solidFill>
                  <a:srgbClr val="17375E"/>
                </a:solidFill>
                <a:latin typeface="Calibri" panose="020F0502020204030204" pitchFamily="34" charset="0"/>
                <a:cs typeface="Calibri" panose="020F0502020204030204" pitchFamily="34" charset="0"/>
              </a:rPr>
              <a:t>Προϊσταμένη Κοινωνικής Εργασίας  ΠΑΓΝΗ</a:t>
            </a:r>
          </a:p>
          <a:p>
            <a:r>
              <a:rPr lang="el-GR" sz="2400" b="1" dirty="0" smtClean="0">
                <a:solidFill>
                  <a:srgbClr val="17375E"/>
                </a:solidFill>
                <a:latin typeface="Calibri" panose="020F0502020204030204" pitchFamily="34" charset="0"/>
                <a:cs typeface="Calibri" panose="020F0502020204030204" pitchFamily="34" charset="0"/>
              </a:rPr>
              <a:t>Σύμβουλος καθηγήτρια ΕΑΠ</a:t>
            </a:r>
          </a:p>
        </p:txBody>
      </p:sp>
      <p:pic>
        <p:nvPicPr>
          <p:cNvPr id="2" name="Εικόνα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59" y="56342"/>
            <a:ext cx="9144000" cy="2040969"/>
          </a:xfrm>
          <a:prstGeom prst="rect">
            <a:avLst/>
          </a:prstGeom>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347864" y="116632"/>
            <a:ext cx="5585824" cy="432048"/>
          </a:xfrm>
        </p:spPr>
        <p:txBody>
          <a:bodyPr>
            <a:normAutofit fontScale="90000"/>
          </a:bodyPr>
          <a:lstStyle/>
          <a:p>
            <a:pPr lvl="0"/>
            <a:r>
              <a:rPr lang="el-GR" sz="2800" dirty="0" smtClean="0">
                <a:latin typeface="Calibri" panose="020F0502020204030204" pitchFamily="34" charset="0"/>
                <a:cs typeface="Calibri" panose="020F0502020204030204" pitchFamily="34" charset="0"/>
              </a:rPr>
              <a:t>  Κοινωνική </a:t>
            </a:r>
            <a:r>
              <a:rPr lang="el-GR" sz="2800" dirty="0">
                <a:latin typeface="Calibri" panose="020F0502020204030204" pitchFamily="34" charset="0"/>
                <a:cs typeface="Calibri" panose="020F0502020204030204" pitchFamily="34" charset="0"/>
              </a:rPr>
              <a:t>τάξη </a:t>
            </a:r>
          </a:p>
        </p:txBody>
      </p:sp>
      <p:sp>
        <p:nvSpPr>
          <p:cNvPr id="3" name="Θέση περιεχομένου 2"/>
          <p:cNvSpPr>
            <a:spLocks noGrp="1"/>
          </p:cNvSpPr>
          <p:nvPr>
            <p:ph idx="1"/>
          </p:nvPr>
        </p:nvSpPr>
        <p:spPr>
          <a:xfrm>
            <a:off x="1187624" y="692696"/>
            <a:ext cx="7746064" cy="6165304"/>
          </a:xfrm>
        </p:spPr>
        <p:txBody>
          <a:bodyPr>
            <a:noAutofit/>
          </a:bodyPr>
          <a:lstStyle/>
          <a:p>
            <a:pPr algn="just"/>
            <a:r>
              <a:rPr lang="el-GR" sz="1600" dirty="0">
                <a:latin typeface="Calibri" panose="020F0502020204030204" pitchFamily="34" charset="0"/>
                <a:cs typeface="Calibri" panose="020F0502020204030204" pitchFamily="34" charset="0"/>
              </a:rPr>
              <a:t>Το μορφωτικό επίπεδο, ο τόπος κατοικίας, το εισόδημα, το επάγγελμα, οι εργασιακές απαιτήσεις και η σχετική επικινδυνότητα αποτελούν κοινωνικούς παράγοντες που επηρεάζουν την υγεία των ατόμων και σχετίζονται με την κοινωνική τους θέση (</a:t>
            </a:r>
            <a:r>
              <a:rPr lang="en-US" sz="1600" dirty="0" err="1">
                <a:latin typeface="Calibri" panose="020F0502020204030204" pitchFamily="34" charset="0"/>
                <a:cs typeface="Calibri" panose="020F0502020204030204" pitchFamily="34" charset="0"/>
              </a:rPr>
              <a:t>Cockerham</a:t>
            </a:r>
            <a:r>
              <a:rPr lang="en-US" sz="1600" dirty="0">
                <a:latin typeface="Calibri" panose="020F0502020204030204" pitchFamily="34" charset="0"/>
                <a:cs typeface="Calibri" panose="020F0502020204030204" pitchFamily="34" charset="0"/>
              </a:rPr>
              <a:t> et al</a:t>
            </a:r>
            <a:r>
              <a:rPr lang="el-GR" sz="1600" dirty="0">
                <a:latin typeface="Calibri" panose="020F0502020204030204" pitchFamily="34" charset="0"/>
                <a:cs typeface="Calibri" panose="020F0502020204030204" pitchFamily="34" charset="0"/>
              </a:rPr>
              <a:t>., 2017). </a:t>
            </a:r>
            <a:endParaRPr lang="en-US" sz="1600" dirty="0" smtClean="0">
              <a:latin typeface="Calibri" panose="020F0502020204030204" pitchFamily="34" charset="0"/>
              <a:cs typeface="Calibri" panose="020F0502020204030204" pitchFamily="34" charset="0"/>
            </a:endParaRPr>
          </a:p>
          <a:p>
            <a:pPr algn="just"/>
            <a:endParaRPr lang="el-GR" sz="1600" dirty="0">
              <a:latin typeface="Calibri" panose="020F0502020204030204" pitchFamily="34" charset="0"/>
              <a:cs typeface="Calibri" panose="020F0502020204030204" pitchFamily="34" charset="0"/>
            </a:endParaRPr>
          </a:p>
          <a:p>
            <a:pPr algn="just"/>
            <a:r>
              <a:rPr lang="el-GR" sz="1600" dirty="0" smtClean="0">
                <a:latin typeface="Calibri" panose="020F0502020204030204" pitchFamily="34" charset="0"/>
                <a:cs typeface="Calibri" panose="020F0502020204030204" pitchFamily="34" charset="0"/>
              </a:rPr>
              <a:t>Καθοριστική </a:t>
            </a:r>
            <a:r>
              <a:rPr lang="el-GR" sz="1600" dirty="0">
                <a:latin typeface="Calibri" panose="020F0502020204030204" pitchFamily="34" charset="0"/>
                <a:cs typeface="Calibri" panose="020F0502020204030204" pitchFamily="34" charset="0"/>
              </a:rPr>
              <a:t>για την υγεία του ατόμου είναι η κοινωνική </a:t>
            </a:r>
            <a:r>
              <a:rPr lang="el-GR" sz="1600" dirty="0" smtClean="0">
                <a:latin typeface="Calibri" panose="020F0502020204030204" pitchFamily="34" charset="0"/>
                <a:cs typeface="Calibri" panose="020F0502020204030204" pitchFamily="34" charset="0"/>
              </a:rPr>
              <a:t>τάξη, καθώς </a:t>
            </a:r>
            <a:r>
              <a:rPr lang="el-GR" sz="1600" dirty="0">
                <a:latin typeface="Calibri" panose="020F0502020204030204" pitchFamily="34" charset="0"/>
                <a:cs typeface="Calibri" panose="020F0502020204030204" pitchFamily="34" charset="0"/>
              </a:rPr>
              <a:t>άτομα που ανήκουν σε χαμηλές κοινωνικοοικονομικές τάξεις έχουν περισσότερες πιθανότητες να πεθάνουν πρόωρα ή να νοσήσουν από σοβαρές ασθένειες από ότι τα άτομα που ανήκουν σε υψηλότερα στρώματα (</a:t>
            </a:r>
            <a:r>
              <a:rPr lang="en-US" sz="1600" dirty="0">
                <a:latin typeface="Calibri" panose="020F0502020204030204" pitchFamily="34" charset="0"/>
                <a:cs typeface="Calibri" panose="020F0502020204030204" pitchFamily="34" charset="0"/>
              </a:rPr>
              <a:t>Wilkinson</a:t>
            </a:r>
            <a:r>
              <a:rPr lang="el-GR"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Marmot</a:t>
            </a:r>
            <a:r>
              <a:rPr lang="el-GR" sz="1600" dirty="0">
                <a:latin typeface="Calibri" panose="020F0502020204030204" pitchFamily="34" charset="0"/>
                <a:cs typeface="Calibri" panose="020F0502020204030204" pitchFamily="34" charset="0"/>
              </a:rPr>
              <a:t>, 2003). </a:t>
            </a:r>
            <a:endParaRPr lang="el-GR" sz="1600" dirty="0" smtClean="0">
              <a:latin typeface="Calibri" panose="020F0502020204030204" pitchFamily="34" charset="0"/>
              <a:cs typeface="Calibri" panose="020F0502020204030204" pitchFamily="34" charset="0"/>
            </a:endParaRPr>
          </a:p>
          <a:p>
            <a:pPr algn="just"/>
            <a:endParaRPr lang="el-GR" sz="1600" dirty="0" smtClean="0">
              <a:latin typeface="Calibri" panose="020F0502020204030204" pitchFamily="34" charset="0"/>
              <a:cs typeface="Calibri" panose="020F0502020204030204" pitchFamily="34" charset="0"/>
            </a:endParaRPr>
          </a:p>
          <a:p>
            <a:pPr algn="just"/>
            <a:r>
              <a:rPr lang="el-GR" sz="1600" dirty="0" smtClean="0">
                <a:latin typeface="Calibri" panose="020F0502020204030204" pitchFamily="34" charset="0"/>
                <a:cs typeface="Calibri" panose="020F0502020204030204" pitchFamily="34" charset="0"/>
              </a:rPr>
              <a:t> Είναι </a:t>
            </a:r>
            <a:r>
              <a:rPr lang="el-GR" sz="1600" dirty="0">
                <a:latin typeface="Calibri" panose="020F0502020204030204" pitchFamily="34" charset="0"/>
                <a:cs typeface="Calibri" panose="020F0502020204030204" pitchFamily="34" charset="0"/>
              </a:rPr>
              <a:t>σύνηθες άτομα χαμηλότερου κοινωνικού </a:t>
            </a:r>
            <a:r>
              <a:rPr lang="en-US" sz="1600" dirty="0">
                <a:latin typeface="Calibri" panose="020F0502020204030204" pitchFamily="34" charset="0"/>
                <a:cs typeface="Calibri" panose="020F0502020204030204" pitchFamily="34" charset="0"/>
              </a:rPr>
              <a:t>status </a:t>
            </a:r>
            <a:r>
              <a:rPr lang="el-GR" sz="1600" dirty="0">
                <a:latin typeface="Calibri" panose="020F0502020204030204" pitchFamily="34" charset="0"/>
                <a:cs typeface="Calibri" panose="020F0502020204030204" pitchFamily="34" charset="0"/>
              </a:rPr>
              <a:t>να εμφανίζουν υψηλότερα επίπεδα άγχους λόγω των αβέβαιων συνθηκών διαβίωσης (εργασιακές και οικονομικές δυσκολίες κ.α.) (</a:t>
            </a:r>
            <a:r>
              <a:rPr lang="en-US" sz="1600" dirty="0" err="1" smtClean="0">
                <a:latin typeface="Calibri" panose="020F0502020204030204" pitchFamily="34" charset="0"/>
                <a:cs typeface="Calibri" panose="020F0502020204030204" pitchFamily="34" charset="0"/>
              </a:rPr>
              <a:t>Senanayake</a:t>
            </a:r>
            <a:r>
              <a:rPr lang="el-GR" sz="1600" dirty="0" smtClean="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et</a:t>
            </a:r>
            <a:r>
              <a:rPr lang="el-GR" sz="1600" dirty="0" smtClean="0">
                <a:latin typeface="Calibri" panose="020F0502020204030204" pitchFamily="34" charset="0"/>
                <a:cs typeface="Calibri" panose="020F0502020204030204" pitchFamily="34" charset="0"/>
              </a:rPr>
              <a:t> </a:t>
            </a:r>
            <a:r>
              <a:rPr lang="en-US" sz="1600" dirty="0" smtClean="0">
                <a:latin typeface="Calibri" panose="020F0502020204030204" pitchFamily="34" charset="0"/>
                <a:cs typeface="Calibri" panose="020F0502020204030204" pitchFamily="34" charset="0"/>
              </a:rPr>
              <a:t>al</a:t>
            </a:r>
            <a:r>
              <a:rPr lang="el-GR" sz="1600" dirty="0">
                <a:latin typeface="Calibri" panose="020F0502020204030204" pitchFamily="34" charset="0"/>
                <a:cs typeface="Calibri" panose="020F0502020204030204" pitchFamily="34" charset="0"/>
              </a:rPr>
              <a:t>., 2020). </a:t>
            </a:r>
            <a:r>
              <a:rPr lang="el-GR" sz="1600" dirty="0" smtClean="0">
                <a:latin typeface="Calibri" panose="020F0502020204030204" pitchFamily="34" charset="0"/>
                <a:cs typeface="Calibri" panose="020F0502020204030204" pitchFamily="34" charset="0"/>
              </a:rPr>
              <a:t>Παράλληλα</a:t>
            </a:r>
            <a:r>
              <a:rPr lang="el-GR" sz="1600" dirty="0">
                <a:latin typeface="Calibri" panose="020F0502020204030204" pitchFamily="34" charset="0"/>
                <a:cs typeface="Calibri" panose="020F0502020204030204" pitchFamily="34" charset="0"/>
              </a:rPr>
              <a:t>, τα κοινωνικά και οικονομικά προβλήματα συνοδεύονται συχνά από κατάχρηση αλκοόλ, καπνού και άλλων ουσιών, μειώνοντας το επίπεδο της υγείας και το μέσο όρο ζωής του ατόμου. </a:t>
            </a:r>
            <a:r>
              <a:rPr lang="el-GR" sz="1600" dirty="0" smtClean="0">
                <a:latin typeface="Calibri" panose="020F0502020204030204" pitchFamily="34" charset="0"/>
                <a:cs typeface="Calibri" panose="020F0502020204030204" pitchFamily="34" charset="0"/>
              </a:rPr>
              <a:t>  </a:t>
            </a:r>
            <a:r>
              <a:rPr lang="el-GR" sz="1600" dirty="0">
                <a:latin typeface="Calibri" panose="020F0502020204030204" pitchFamily="34" charset="0"/>
                <a:cs typeface="Calibri" panose="020F0502020204030204" pitchFamily="34" charset="0"/>
              </a:rPr>
              <a:t>(</a:t>
            </a:r>
            <a:r>
              <a:rPr lang="en-US" sz="1600" dirty="0">
                <a:latin typeface="Calibri" panose="020F0502020204030204" pitchFamily="34" charset="0"/>
                <a:cs typeface="Calibri" panose="020F0502020204030204" pitchFamily="34" charset="0"/>
              </a:rPr>
              <a:t>Wilkinson</a:t>
            </a:r>
            <a:r>
              <a:rPr lang="el-GR" sz="1600" dirty="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Marmot</a:t>
            </a:r>
            <a:r>
              <a:rPr lang="el-GR" sz="1600" dirty="0">
                <a:latin typeface="Calibri" panose="020F0502020204030204" pitchFamily="34" charset="0"/>
                <a:cs typeface="Calibri" panose="020F0502020204030204" pitchFamily="34" charset="0"/>
              </a:rPr>
              <a:t>, 2003</a:t>
            </a:r>
            <a:r>
              <a:rPr lang="el-GR" sz="1600" dirty="0" smtClean="0">
                <a:latin typeface="Calibri" panose="020F0502020204030204" pitchFamily="34" charset="0"/>
                <a:cs typeface="Calibri" panose="020F0502020204030204" pitchFamily="34" charset="0"/>
              </a:rPr>
              <a:t>).</a:t>
            </a:r>
          </a:p>
          <a:p>
            <a:pPr algn="just"/>
            <a:endParaRPr lang="en-US" sz="1600" dirty="0">
              <a:latin typeface="Calibri" panose="020F0502020204030204" pitchFamily="34" charset="0"/>
              <a:cs typeface="Calibri" panose="020F0502020204030204" pitchFamily="34" charset="0"/>
            </a:endParaRPr>
          </a:p>
          <a:p>
            <a:pPr algn="just"/>
            <a:r>
              <a:rPr lang="el-GR" sz="1600" dirty="0" smtClean="0">
                <a:latin typeface="Calibri" panose="020F0502020204030204" pitchFamily="34" charset="0"/>
                <a:cs typeface="Calibri" panose="020F0502020204030204" pitchFamily="34" charset="0"/>
              </a:rPr>
              <a:t>Μελέτες δείχνουν </a:t>
            </a:r>
            <a:r>
              <a:rPr lang="el-GR" sz="1600" dirty="0">
                <a:latin typeface="Calibri" panose="020F0502020204030204" pitchFamily="34" charset="0"/>
                <a:cs typeface="Calibri" panose="020F0502020204030204" pitchFamily="34" charset="0"/>
              </a:rPr>
              <a:t>ότι άτομα από χαμηλές κοινωνικό-οικονομικές τάξεις παρουσιάζουν αυξημένο </a:t>
            </a:r>
            <a:r>
              <a:rPr lang="el-GR" sz="1600" dirty="0" err="1">
                <a:latin typeface="Calibri" panose="020F0502020204030204" pitchFamily="34" charset="0"/>
                <a:cs typeface="Calibri" panose="020F0502020204030204" pitchFamily="34" charset="0"/>
              </a:rPr>
              <a:t>επιπολασμό</a:t>
            </a:r>
            <a:r>
              <a:rPr lang="el-GR" sz="1600" dirty="0">
                <a:latin typeface="Calibri" panose="020F0502020204030204" pitchFamily="34" charset="0"/>
                <a:cs typeface="Calibri" panose="020F0502020204030204" pitchFamily="34" charset="0"/>
              </a:rPr>
              <a:t> σε κοινές ψυχικές </a:t>
            </a:r>
            <a:r>
              <a:rPr lang="el-GR" sz="1600" dirty="0" smtClean="0">
                <a:latin typeface="Calibri" panose="020F0502020204030204" pitchFamily="34" charset="0"/>
                <a:cs typeface="Calibri" panose="020F0502020204030204" pitchFamily="34" charset="0"/>
              </a:rPr>
              <a:t>διαταραχές και δείχνουν </a:t>
            </a:r>
            <a:r>
              <a:rPr lang="el-GR" sz="1600" dirty="0">
                <a:latin typeface="Calibri" panose="020F0502020204030204" pitchFamily="34" charset="0"/>
                <a:cs typeface="Calibri" panose="020F0502020204030204" pitchFamily="34" charset="0"/>
              </a:rPr>
              <a:t>ότι το χαμηλό εισόδημα, η ανεργία, η έλλειψη σταθερότητας επηρεάζουν τις συνθήκες διαβίωσης, ενώ τα άτομα με χαμηλό μορφωτικό επίπεδο υιοθετούν αρνητικές συμπεριφορές υγείας (κατανάλωση αλκοόλ, κάπνισμα κ.α.) </a:t>
            </a:r>
            <a:r>
              <a:rPr lang="el-GR" sz="1600" dirty="0" smtClean="0">
                <a:latin typeface="Calibri" panose="020F0502020204030204" pitchFamily="34" charset="0"/>
                <a:cs typeface="Calibri" panose="020F0502020204030204" pitchFamily="34" charset="0"/>
              </a:rPr>
              <a:t> </a:t>
            </a:r>
          </a:p>
          <a:p>
            <a:pPr algn="just"/>
            <a:endParaRPr lang="el-GR" sz="1600" dirty="0" smtClean="0">
              <a:latin typeface="Calibri" panose="020F0502020204030204" pitchFamily="34" charset="0"/>
              <a:cs typeface="Calibri" panose="020F0502020204030204" pitchFamily="34" charset="0"/>
            </a:endParaRPr>
          </a:p>
          <a:p>
            <a:pPr algn="just"/>
            <a:r>
              <a:rPr lang="el-GR" sz="1600" dirty="0" smtClean="0">
                <a:latin typeface="Calibri" panose="020F0502020204030204" pitchFamily="34" charset="0"/>
                <a:cs typeface="Calibri" panose="020F0502020204030204" pitchFamily="34" charset="0"/>
              </a:rPr>
              <a:t> Η </a:t>
            </a:r>
            <a:r>
              <a:rPr lang="el-GR" sz="1600" dirty="0">
                <a:latin typeface="Calibri" panose="020F0502020204030204" pitchFamily="34" charset="0"/>
                <a:cs typeface="Calibri" panose="020F0502020204030204" pitchFamily="34" charset="0"/>
              </a:rPr>
              <a:t>κοινωνικό-επαγγελματική τάξη καθορίζει σε μεγάλο βαθμό το εισόδημα, τις συνθήκες εργασίας και τον τόπο κατοικίας ενός ατόμου. Οι διαφορές αυτές προσδιορίζουν  τις συνθήκες διαβίωσης και παίζουν καθοριστικό ρόλο στη διαμόρφωση του επιπέδου υγείας ενός ατόμου</a:t>
            </a:r>
            <a:r>
              <a:rPr lang="el-GR" sz="1600" dirty="0" smtClean="0">
                <a:latin typeface="Calibri" panose="020F0502020204030204" pitchFamily="34" charset="0"/>
                <a:cs typeface="Calibri" panose="020F0502020204030204" pitchFamily="34" charset="0"/>
              </a:rPr>
              <a:t>.</a:t>
            </a:r>
            <a:endParaRPr lang="en-US"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9863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131840" y="274638"/>
            <a:ext cx="5801848" cy="490066"/>
          </a:xfrm>
        </p:spPr>
        <p:txBody>
          <a:bodyPr>
            <a:normAutofit fontScale="90000"/>
          </a:bodyPr>
          <a:lstStyle/>
          <a:p>
            <a:r>
              <a:rPr lang="el-GR" sz="3200" dirty="0" smtClean="0">
                <a:latin typeface="Calibri" panose="020F0502020204030204" pitchFamily="34" charset="0"/>
                <a:cs typeface="Calibri" panose="020F0502020204030204" pitchFamily="34" charset="0"/>
              </a:rPr>
              <a:t>Εργασία και </a:t>
            </a:r>
            <a:r>
              <a:rPr lang="el-GR" sz="3200" dirty="0">
                <a:latin typeface="Calibri" panose="020F0502020204030204" pitchFamily="34" charset="0"/>
                <a:cs typeface="Calibri" panose="020F0502020204030204" pitchFamily="34" charset="0"/>
              </a:rPr>
              <a:t>ανεργία</a:t>
            </a:r>
          </a:p>
        </p:txBody>
      </p:sp>
      <p:sp>
        <p:nvSpPr>
          <p:cNvPr id="3" name="Θέση περιεχομένου 2"/>
          <p:cNvSpPr>
            <a:spLocks noGrp="1"/>
          </p:cNvSpPr>
          <p:nvPr>
            <p:ph idx="1"/>
          </p:nvPr>
        </p:nvSpPr>
        <p:spPr>
          <a:xfrm>
            <a:off x="1043608" y="764704"/>
            <a:ext cx="7890080" cy="6093296"/>
          </a:xfrm>
        </p:spPr>
        <p:txBody>
          <a:bodyPr>
            <a:normAutofit fontScale="40000" lnSpcReduction="20000"/>
          </a:bodyPr>
          <a:lstStyle/>
          <a:p>
            <a:pPr algn="just"/>
            <a:r>
              <a:rPr lang="el-GR" sz="4200" dirty="0" smtClean="0">
                <a:latin typeface="Calibri" panose="020F0502020204030204" pitchFamily="34" charset="0"/>
                <a:cs typeface="Calibri" panose="020F0502020204030204" pitchFamily="34" charset="0"/>
              </a:rPr>
              <a:t>Η ανεργία </a:t>
            </a:r>
            <a:r>
              <a:rPr lang="el-GR" sz="4200" dirty="0">
                <a:latin typeface="Calibri" panose="020F0502020204030204" pitchFamily="34" charset="0"/>
                <a:cs typeface="Calibri" panose="020F0502020204030204" pitchFamily="34" charset="0"/>
              </a:rPr>
              <a:t>συνήθως πλήττει άτομα τα οποία δεν κατέχουν εξειδικευμένες επαγγελματικές δεξιότητες. </a:t>
            </a:r>
            <a:r>
              <a:rPr lang="el-GR" sz="4200" dirty="0" smtClean="0">
                <a:latin typeface="Calibri" panose="020F0502020204030204" pitchFamily="34" charset="0"/>
                <a:cs typeface="Calibri" panose="020F0502020204030204" pitchFamily="34" charset="0"/>
              </a:rPr>
              <a:t>Σε </a:t>
            </a:r>
            <a:r>
              <a:rPr lang="el-GR" sz="4200" dirty="0">
                <a:latin typeface="Calibri" panose="020F0502020204030204" pitchFamily="34" charset="0"/>
                <a:cs typeface="Calibri" panose="020F0502020204030204" pitchFamily="34" charset="0"/>
              </a:rPr>
              <a:t>χαμηλές κοινωνικές και επαγγελματικές κατηγορίες </a:t>
            </a:r>
            <a:r>
              <a:rPr lang="el-GR" sz="4200" dirty="0" smtClean="0">
                <a:latin typeface="Calibri" panose="020F0502020204030204" pitchFamily="34" charset="0"/>
                <a:cs typeface="Calibri" panose="020F0502020204030204" pitchFamily="34" charset="0"/>
              </a:rPr>
              <a:t>η </a:t>
            </a:r>
            <a:r>
              <a:rPr lang="el-GR" sz="4200" dirty="0">
                <a:latin typeface="Calibri" panose="020F0502020204030204" pitchFamily="34" charset="0"/>
                <a:cs typeface="Calibri" panose="020F0502020204030204" pitchFamily="34" charset="0"/>
              </a:rPr>
              <a:t>στέρηση του εισοδήματος από την εργασία </a:t>
            </a:r>
            <a:r>
              <a:rPr lang="el-GR" sz="4200" dirty="0" smtClean="0">
                <a:latin typeface="Calibri" panose="020F0502020204030204" pitchFamily="34" charset="0"/>
                <a:cs typeface="Calibri" panose="020F0502020204030204" pitchFamily="34" charset="0"/>
              </a:rPr>
              <a:t> οδηγεί </a:t>
            </a:r>
            <a:r>
              <a:rPr lang="el-GR" sz="4200" dirty="0">
                <a:latin typeface="Calibri" panose="020F0502020204030204" pitchFamily="34" charset="0"/>
                <a:cs typeface="Calibri" panose="020F0502020204030204" pitchFamily="34" charset="0"/>
              </a:rPr>
              <a:t>σε επικίνδυνες συμπεριφορές για την υγεία (κάπνισμα, αλκοόλ, κακή διατροφή </a:t>
            </a:r>
            <a:r>
              <a:rPr lang="el-GR" sz="4200" dirty="0" err="1">
                <a:latin typeface="Calibri" panose="020F0502020204030204" pitchFamily="34" charset="0"/>
                <a:cs typeface="Calibri" panose="020F0502020204030204" pitchFamily="34" charset="0"/>
              </a:rPr>
              <a:t>κ.α</a:t>
            </a:r>
            <a:r>
              <a:rPr lang="el-GR" sz="4200" dirty="0">
                <a:latin typeface="Calibri" panose="020F0502020204030204" pitchFamily="34" charset="0"/>
                <a:cs typeface="Calibri" panose="020F0502020204030204" pitchFamily="34" charset="0"/>
              </a:rPr>
              <a:t>). Μελέτες που έχουν γίνει  δείχνουν ότι η επαγγελματική ανασφάλεια μαζί με την οικονομική δυσχέρεια  που συνοδεύουν την ανεργία αυξάνουν την πιθανότητα για την εμφάνιση ψυχικών </a:t>
            </a:r>
            <a:r>
              <a:rPr lang="el-GR" sz="4200" dirty="0" smtClean="0">
                <a:latin typeface="Calibri" panose="020F0502020204030204" pitchFamily="34" charset="0"/>
                <a:cs typeface="Calibri" panose="020F0502020204030204" pitchFamily="34" charset="0"/>
              </a:rPr>
              <a:t>ασθενειών και χρήσης ουσιών. </a:t>
            </a:r>
          </a:p>
          <a:p>
            <a:pPr algn="just"/>
            <a:endParaRPr lang="el-GR" sz="4200" dirty="0">
              <a:latin typeface="Calibri" panose="020F0502020204030204" pitchFamily="34" charset="0"/>
              <a:cs typeface="Calibri" panose="020F0502020204030204" pitchFamily="34" charset="0"/>
            </a:endParaRPr>
          </a:p>
          <a:p>
            <a:pPr algn="just"/>
            <a:r>
              <a:rPr lang="el-GR" sz="4200" dirty="0" smtClean="0">
                <a:latin typeface="Calibri" panose="020F0502020204030204" pitchFamily="34" charset="0"/>
                <a:cs typeface="Calibri" panose="020F0502020204030204" pitchFamily="34" charset="0"/>
              </a:rPr>
              <a:t>Η ανεργία αποτελεί </a:t>
            </a:r>
            <a:r>
              <a:rPr lang="el-GR" sz="4200" dirty="0">
                <a:latin typeface="Calibri" panose="020F0502020204030204" pitchFamily="34" charset="0"/>
                <a:cs typeface="Calibri" panose="020F0502020204030204" pitchFamily="34" charset="0"/>
              </a:rPr>
              <a:t>ένα βασικό δείκτη των συνθηκών και των δεδομένων της ζωής, καθώς όσο ανεβαίνει το επίπεδο της ανεργίας, τόσο υποβαθμίζεται το βιοτικό επίπεδο κι επιδεινώνονται οι δείκτες της νοσηρότητας και </a:t>
            </a:r>
            <a:r>
              <a:rPr lang="el-GR" sz="4200" dirty="0" smtClean="0">
                <a:latin typeface="Calibri" panose="020F0502020204030204" pitchFamily="34" charset="0"/>
                <a:cs typeface="Calibri" panose="020F0502020204030204" pitchFamily="34" charset="0"/>
              </a:rPr>
              <a:t>θνησιμότητας.</a:t>
            </a:r>
          </a:p>
          <a:p>
            <a:pPr algn="just"/>
            <a:endParaRPr lang="el-GR" sz="4200" dirty="0">
              <a:latin typeface="Calibri" panose="020F0502020204030204" pitchFamily="34" charset="0"/>
              <a:cs typeface="Calibri" panose="020F0502020204030204" pitchFamily="34" charset="0"/>
            </a:endParaRPr>
          </a:p>
          <a:p>
            <a:pPr lvl="0" algn="just"/>
            <a:r>
              <a:rPr lang="el-GR" sz="4200" dirty="0" smtClean="0">
                <a:latin typeface="Calibri" panose="020F0502020204030204" pitchFamily="34" charset="0"/>
                <a:cs typeface="Calibri" panose="020F0502020204030204" pitchFamily="34" charset="0"/>
              </a:rPr>
              <a:t>Το </a:t>
            </a:r>
            <a:r>
              <a:rPr lang="el-GR" sz="4200" dirty="0">
                <a:latin typeface="Calibri" panose="020F0502020204030204" pitchFamily="34" charset="0"/>
                <a:cs typeface="Calibri" panose="020F0502020204030204" pitchFamily="34" charset="0"/>
              </a:rPr>
              <a:t>ψυχοκοινωνικό περιβάλλον της εργασίας σχετίζεται με την  ασφαλιστική κάλυψη και  την ταυτότητα του ατόμου, τις κοινωνικές και οικογενειακές σχέσεις, τις συνθήκες διαβίωσης</a:t>
            </a:r>
            <a:r>
              <a:rPr lang="el-GR" sz="4200" dirty="0" smtClean="0">
                <a:latin typeface="Calibri" panose="020F0502020204030204" pitchFamily="34" charset="0"/>
                <a:cs typeface="Calibri" panose="020F0502020204030204" pitchFamily="34" charset="0"/>
              </a:rPr>
              <a:t>, τη </a:t>
            </a:r>
            <a:r>
              <a:rPr lang="el-GR" sz="4200" dirty="0">
                <a:latin typeface="Calibri" panose="020F0502020204030204" pitchFamily="34" charset="0"/>
                <a:cs typeface="Calibri" panose="020F0502020204030204" pitchFamily="34" charset="0"/>
              </a:rPr>
              <a:t>ιδία και οικογενειακή σωματική και ψυχολογική κατάσταση</a:t>
            </a:r>
            <a:r>
              <a:rPr lang="el-GR" sz="4200" dirty="0" smtClean="0">
                <a:latin typeface="Calibri" panose="020F0502020204030204" pitchFamily="34" charset="0"/>
                <a:cs typeface="Calibri" panose="020F0502020204030204" pitchFamily="34" charset="0"/>
              </a:rPr>
              <a:t>. Η </a:t>
            </a:r>
            <a:r>
              <a:rPr lang="el-GR" sz="4200" dirty="0">
                <a:latin typeface="Calibri" panose="020F0502020204030204" pitchFamily="34" charset="0"/>
                <a:cs typeface="Calibri" panose="020F0502020204030204" pitchFamily="34" charset="0"/>
              </a:rPr>
              <a:t>νοσηρότητα και η θνησιμότητα, σχετίζονται με την ανεργία σε μια σχέση </a:t>
            </a:r>
            <a:r>
              <a:rPr lang="el-GR" sz="4200" dirty="0" smtClean="0">
                <a:latin typeface="Calibri" panose="020F0502020204030204" pitchFamily="34" charset="0"/>
                <a:cs typeface="Calibri" panose="020F0502020204030204" pitchFamily="34" charset="0"/>
              </a:rPr>
              <a:t>ανάλογη (</a:t>
            </a:r>
            <a:r>
              <a:rPr lang="el-GR" sz="4200" dirty="0" err="1">
                <a:latin typeface="Calibri" panose="020F0502020204030204" pitchFamily="34" charset="0"/>
                <a:cs typeface="Calibri" panose="020F0502020204030204" pitchFamily="34" charset="0"/>
              </a:rPr>
              <a:t>Μαντή</a:t>
            </a:r>
            <a:r>
              <a:rPr lang="el-GR" sz="4200" dirty="0">
                <a:latin typeface="Calibri" panose="020F0502020204030204" pitchFamily="34" charset="0"/>
                <a:cs typeface="Calibri" panose="020F0502020204030204" pitchFamily="34" charset="0"/>
              </a:rPr>
              <a:t> &amp; </a:t>
            </a:r>
            <a:r>
              <a:rPr lang="el-GR" sz="4200" dirty="0" err="1">
                <a:latin typeface="Calibri" panose="020F0502020204030204" pitchFamily="34" charset="0"/>
                <a:cs typeface="Calibri" panose="020F0502020204030204" pitchFamily="34" charset="0"/>
              </a:rPr>
              <a:t>Τσελέπη</a:t>
            </a:r>
            <a:r>
              <a:rPr lang="el-GR" sz="4200" dirty="0">
                <a:latin typeface="Calibri" panose="020F0502020204030204" pitchFamily="34" charset="0"/>
                <a:cs typeface="Calibri" panose="020F0502020204030204" pitchFamily="34" charset="0"/>
              </a:rPr>
              <a:t>, 2000 ;</a:t>
            </a:r>
            <a:r>
              <a:rPr lang="en-US" sz="4200" dirty="0">
                <a:latin typeface="Calibri" panose="020F0502020204030204" pitchFamily="34" charset="0"/>
                <a:cs typeface="Calibri" panose="020F0502020204030204" pitchFamily="34" charset="0"/>
              </a:rPr>
              <a:t>Wilkinson</a:t>
            </a:r>
            <a:r>
              <a:rPr lang="el-GR" sz="4200" dirty="0">
                <a:latin typeface="Calibri" panose="020F0502020204030204" pitchFamily="34" charset="0"/>
                <a:cs typeface="Calibri" panose="020F0502020204030204" pitchFamily="34" charset="0"/>
              </a:rPr>
              <a:t>&amp;</a:t>
            </a:r>
            <a:r>
              <a:rPr lang="en-US" sz="4200" dirty="0">
                <a:latin typeface="Calibri" panose="020F0502020204030204" pitchFamily="34" charset="0"/>
                <a:cs typeface="Calibri" panose="020F0502020204030204" pitchFamily="34" charset="0"/>
              </a:rPr>
              <a:t>Marmot</a:t>
            </a:r>
            <a:r>
              <a:rPr lang="el-GR" sz="4200" dirty="0">
                <a:latin typeface="Calibri" panose="020F0502020204030204" pitchFamily="34" charset="0"/>
                <a:cs typeface="Calibri" panose="020F0502020204030204" pitchFamily="34" charset="0"/>
              </a:rPr>
              <a:t> ,2003</a:t>
            </a:r>
            <a:r>
              <a:rPr lang="el-GR" sz="4200" dirty="0" smtClean="0">
                <a:latin typeface="Calibri" panose="020F0502020204030204" pitchFamily="34" charset="0"/>
                <a:cs typeface="Calibri" panose="020F0502020204030204" pitchFamily="34" charset="0"/>
              </a:rPr>
              <a:t>).</a:t>
            </a:r>
          </a:p>
          <a:p>
            <a:pPr lvl="0" algn="just"/>
            <a:endParaRPr lang="el-GR" sz="4200" dirty="0" smtClean="0">
              <a:latin typeface="Calibri" panose="020F0502020204030204" pitchFamily="34" charset="0"/>
              <a:cs typeface="Calibri" panose="020F0502020204030204" pitchFamily="34" charset="0"/>
            </a:endParaRPr>
          </a:p>
          <a:p>
            <a:pPr lvl="0" algn="just"/>
            <a:r>
              <a:rPr lang="el-GR" sz="4200" dirty="0" smtClean="0">
                <a:latin typeface="Calibri" panose="020F0502020204030204" pitchFamily="34" charset="0"/>
                <a:cs typeface="Calibri" panose="020F0502020204030204" pitchFamily="34" charset="0"/>
              </a:rPr>
              <a:t> Η </a:t>
            </a:r>
            <a:r>
              <a:rPr lang="el-GR" sz="4200" dirty="0">
                <a:latin typeface="Calibri" panose="020F0502020204030204" pitchFamily="34" charset="0"/>
                <a:cs typeface="Calibri" panose="020F0502020204030204" pitchFamily="34" charset="0"/>
              </a:rPr>
              <a:t>εργασία γενικά έχει ευεργετικά αποτελέσματα σε σχέση με την ανεργία αλλά η οργάνωση και οι συνθήκες εργασίας, το στυλ ηγεσίας που υιοθετούν οι ανώτεροι στην επαγγελματική ιεραρχία και οι κοινωνικές σχέσεις στο εργασιακό περιβάλλον, μπορούν να επηρεάσουν την υγεία του εργαζόμενου</a:t>
            </a:r>
            <a:r>
              <a:rPr lang="el-GR" sz="4200" dirty="0" smtClean="0">
                <a:latin typeface="Calibri" panose="020F0502020204030204" pitchFamily="34" charset="0"/>
                <a:cs typeface="Calibri" panose="020F0502020204030204" pitchFamily="34" charset="0"/>
              </a:rPr>
              <a:t>.</a:t>
            </a:r>
          </a:p>
          <a:p>
            <a:pPr lvl="0" algn="just"/>
            <a:r>
              <a:rPr lang="el-GR" sz="4200" dirty="0" smtClean="0">
                <a:latin typeface="Calibri" panose="020F0502020204030204" pitchFamily="34" charset="0"/>
                <a:cs typeface="Calibri" panose="020F0502020204030204" pitchFamily="34" charset="0"/>
              </a:rPr>
              <a:t> </a:t>
            </a:r>
          </a:p>
          <a:p>
            <a:pPr lvl="0" algn="just"/>
            <a:r>
              <a:rPr lang="el-GR" sz="4200" dirty="0" smtClean="0">
                <a:latin typeface="Calibri" panose="020F0502020204030204" pitchFamily="34" charset="0"/>
                <a:cs typeface="Calibri" panose="020F0502020204030204" pitchFamily="34" charset="0"/>
              </a:rPr>
              <a:t>Το εργασιακό στρες</a:t>
            </a:r>
            <a:r>
              <a:rPr lang="el-GR" sz="4200" dirty="0">
                <a:latin typeface="Calibri" panose="020F0502020204030204" pitchFamily="34" charset="0"/>
                <a:cs typeface="Calibri" panose="020F0502020204030204" pitchFamily="34" charset="0"/>
              </a:rPr>
              <a:t>, η μη ανταποδοτική αμοιβή, το </a:t>
            </a:r>
            <a:r>
              <a:rPr lang="en-US" sz="4200" dirty="0" smtClean="0">
                <a:latin typeface="Calibri" panose="020F0502020204030204" pitchFamily="34" charset="0"/>
                <a:cs typeface="Calibri" panose="020F0502020204030204" pitchFamily="34" charset="0"/>
              </a:rPr>
              <a:t>burnout</a:t>
            </a:r>
            <a:r>
              <a:rPr lang="el-GR" sz="4200" dirty="0">
                <a:latin typeface="Calibri" panose="020F0502020204030204" pitchFamily="34" charset="0"/>
                <a:cs typeface="Calibri" panose="020F0502020204030204" pitchFamily="34" charset="0"/>
              </a:rPr>
              <a:t>, η μη συμμετοχή στη λήψη αποφάσεων, </a:t>
            </a:r>
            <a:r>
              <a:rPr lang="el-GR" sz="4200" dirty="0" smtClean="0">
                <a:latin typeface="Calibri" panose="020F0502020204030204" pitchFamily="34" charset="0"/>
                <a:cs typeface="Calibri" panose="020F0502020204030204" pitchFamily="34" charset="0"/>
              </a:rPr>
              <a:t>το μη </a:t>
            </a:r>
            <a:r>
              <a:rPr lang="el-GR" sz="4200" dirty="0">
                <a:latin typeface="Calibri" panose="020F0502020204030204" pitchFamily="34" charset="0"/>
                <a:cs typeface="Calibri" panose="020F0502020204030204" pitchFamily="34" charset="0"/>
              </a:rPr>
              <a:t>εργονομικό εργασιακό περιβάλλον, </a:t>
            </a:r>
            <a:r>
              <a:rPr lang="el-GR" sz="4200" dirty="0" smtClean="0">
                <a:latin typeface="Calibri" panose="020F0502020204030204" pitchFamily="34" charset="0"/>
                <a:cs typeface="Calibri" panose="020F0502020204030204" pitchFamily="34" charset="0"/>
              </a:rPr>
              <a:t>επηρεάζουν </a:t>
            </a:r>
            <a:r>
              <a:rPr lang="el-GR" sz="4200" dirty="0">
                <a:latin typeface="Calibri" panose="020F0502020204030204" pitchFamily="34" charset="0"/>
                <a:cs typeface="Calibri" panose="020F0502020204030204" pitchFamily="34" charset="0"/>
              </a:rPr>
              <a:t>αρνητικά την </a:t>
            </a:r>
            <a:r>
              <a:rPr lang="el-GR" sz="4200" dirty="0" smtClean="0">
                <a:latin typeface="Calibri" panose="020F0502020204030204" pitchFamily="34" charset="0"/>
                <a:cs typeface="Calibri" panose="020F0502020204030204" pitchFamily="34" charset="0"/>
              </a:rPr>
              <a:t>υγεία και τις συμπεριφορές υγείας του ατόμου.</a:t>
            </a:r>
            <a:endParaRPr lang="en-US" sz="4200" dirty="0">
              <a:latin typeface="Calibri" panose="020F0502020204030204" pitchFamily="34" charset="0"/>
              <a:cs typeface="Calibri" panose="020F0502020204030204" pitchFamily="34" charset="0"/>
            </a:endParaRPr>
          </a:p>
          <a:p>
            <a:pPr lvl="0"/>
            <a:endParaRPr lang="en-US" sz="4200"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220764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87824" y="274638"/>
            <a:ext cx="5945864" cy="634082"/>
          </a:xfrm>
        </p:spPr>
        <p:txBody>
          <a:bodyPr>
            <a:normAutofit/>
          </a:bodyPr>
          <a:lstStyle/>
          <a:p>
            <a:r>
              <a:rPr lang="el-GR" sz="3200" dirty="0">
                <a:latin typeface="Calibri" panose="020F0502020204030204" pitchFamily="34" charset="0"/>
                <a:cs typeface="Calibri" panose="020F0502020204030204" pitchFamily="34" charset="0"/>
              </a:rPr>
              <a:t>Κοινωνικός αποκλεισμός</a:t>
            </a:r>
          </a:p>
        </p:txBody>
      </p:sp>
      <p:sp>
        <p:nvSpPr>
          <p:cNvPr id="3" name="Θέση περιεχομένου 2"/>
          <p:cNvSpPr>
            <a:spLocks noGrp="1"/>
          </p:cNvSpPr>
          <p:nvPr>
            <p:ph idx="1"/>
          </p:nvPr>
        </p:nvSpPr>
        <p:spPr>
          <a:xfrm>
            <a:off x="1435608" y="908720"/>
            <a:ext cx="7498080" cy="5339680"/>
          </a:xfrm>
        </p:spPr>
        <p:txBody>
          <a:bodyPr>
            <a:normAutofit fontScale="62500" lnSpcReduction="20000"/>
          </a:bodyPr>
          <a:lstStyle/>
          <a:p>
            <a:pPr lvl="0" algn="just"/>
            <a:r>
              <a:rPr lang="el-GR" sz="3400" dirty="0" smtClean="0">
                <a:latin typeface="Calibri" panose="020F0502020204030204" pitchFamily="34" charset="0"/>
                <a:cs typeface="Calibri" panose="020F0502020204030204" pitchFamily="34" charset="0"/>
              </a:rPr>
              <a:t>Η </a:t>
            </a:r>
            <a:r>
              <a:rPr lang="el-GR" sz="3400" dirty="0">
                <a:latin typeface="Calibri" panose="020F0502020204030204" pitchFamily="34" charset="0"/>
                <a:cs typeface="Calibri" panose="020F0502020204030204" pitchFamily="34" charset="0"/>
              </a:rPr>
              <a:t>φτώχεια, ο κοινωνικός αποκλεισμός και οι διακρίσεις κοστίζουν ζωές. Η έλλειψη βασικών αναγκών επιβίωσης υπάρχει σε ανθρώπους ακόμα και των πλουσιότερων χωρών. Οι άστεγοι, οι άνεργοι, οι πρόσφυγες, τα </a:t>
            </a:r>
            <a:r>
              <a:rPr lang="el-GR" sz="3400" dirty="0" err="1">
                <a:latin typeface="Calibri" panose="020F0502020204030204" pitchFamily="34" charset="0"/>
                <a:cs typeface="Calibri" panose="020F0502020204030204" pitchFamily="34" charset="0"/>
              </a:rPr>
              <a:t>ΑμεΑ</a:t>
            </a:r>
            <a:r>
              <a:rPr lang="el-GR" sz="3400" dirty="0">
                <a:latin typeface="Calibri" panose="020F0502020204030204" pitchFamily="34" charset="0"/>
                <a:cs typeface="Calibri" panose="020F0502020204030204" pitchFamily="34" charset="0"/>
              </a:rPr>
              <a:t>, εθνικές μειονότητες, είναι μερικές μόνο ομάδες ανθρώπων που ανήκουν στα υψηλότερα ποσοστά πρόωρου θανάτου</a:t>
            </a:r>
            <a:r>
              <a:rPr lang="el-GR" sz="3400" dirty="0" smtClean="0">
                <a:latin typeface="Calibri" panose="020F0502020204030204" pitchFamily="34" charset="0"/>
                <a:cs typeface="Calibri" panose="020F0502020204030204" pitchFamily="34" charset="0"/>
              </a:rPr>
              <a:t>.</a:t>
            </a:r>
          </a:p>
          <a:p>
            <a:pPr lvl="0" algn="just"/>
            <a:endParaRPr lang="el-GR" sz="3400" dirty="0" smtClean="0">
              <a:latin typeface="Calibri" panose="020F0502020204030204" pitchFamily="34" charset="0"/>
              <a:cs typeface="Calibri" panose="020F0502020204030204" pitchFamily="34" charset="0"/>
            </a:endParaRPr>
          </a:p>
          <a:p>
            <a:pPr algn="just"/>
            <a:r>
              <a:rPr lang="el-GR" sz="3400" dirty="0">
                <a:latin typeface="Calibri" panose="020F0502020204030204" pitchFamily="34" charset="0"/>
                <a:cs typeface="Calibri" panose="020F0502020204030204" pitchFamily="34" charset="0"/>
              </a:rPr>
              <a:t>Η κοινωνική ανισότητα, ο ρατσισμός και τα </a:t>
            </a:r>
            <a:r>
              <a:rPr lang="el-GR" sz="3400" dirty="0" err="1">
                <a:latin typeface="Calibri" panose="020F0502020204030204" pitchFamily="34" charset="0"/>
                <a:cs typeface="Calibri" panose="020F0502020204030204" pitchFamily="34" charset="0"/>
              </a:rPr>
              <a:t>έμφυλα</a:t>
            </a:r>
            <a:r>
              <a:rPr lang="el-GR" sz="3400" dirty="0">
                <a:latin typeface="Calibri" panose="020F0502020204030204" pitchFamily="34" charset="0"/>
                <a:cs typeface="Calibri" panose="020F0502020204030204" pitchFamily="34" charset="0"/>
              </a:rPr>
              <a:t> στερεότυπα ωθούν τα μέλη μειονοτικών ομάδων στην κοινωνική απομόνωση και μειώνουν σημαντικά τις πιθανότητες των ατόμων αυτών να επισκεφθούν υγειονομικές υπηρεσίες, οδηγώντας στην επιδείνωση του επιπέδου της υγείας τους (</a:t>
            </a:r>
            <a:r>
              <a:rPr lang="en-US" sz="3400" dirty="0" err="1">
                <a:latin typeface="Calibri" panose="020F0502020204030204" pitchFamily="34" charset="0"/>
                <a:cs typeface="Calibri" panose="020F0502020204030204" pitchFamily="34" charset="0"/>
              </a:rPr>
              <a:t>Cockerham</a:t>
            </a:r>
            <a:r>
              <a:rPr lang="en-US" sz="3400" dirty="0">
                <a:latin typeface="Calibri" panose="020F0502020204030204" pitchFamily="34" charset="0"/>
                <a:cs typeface="Calibri" panose="020F0502020204030204" pitchFamily="34" charset="0"/>
              </a:rPr>
              <a:t> et al</a:t>
            </a:r>
            <a:r>
              <a:rPr lang="el-GR" sz="3400" dirty="0">
                <a:latin typeface="Calibri" panose="020F0502020204030204" pitchFamily="34" charset="0"/>
                <a:cs typeface="Calibri" panose="020F0502020204030204" pitchFamily="34" charset="0"/>
              </a:rPr>
              <a:t>., 2017</a:t>
            </a:r>
            <a:r>
              <a:rPr lang="el-GR" sz="3400" dirty="0" smtClean="0">
                <a:latin typeface="Calibri" panose="020F0502020204030204" pitchFamily="34" charset="0"/>
                <a:cs typeface="Calibri" panose="020F0502020204030204" pitchFamily="34" charset="0"/>
              </a:rPr>
              <a:t>).</a:t>
            </a:r>
          </a:p>
          <a:p>
            <a:pPr algn="just"/>
            <a:endParaRPr lang="el-GR" sz="3400" dirty="0">
              <a:latin typeface="Calibri" panose="020F0502020204030204" pitchFamily="34" charset="0"/>
              <a:cs typeface="Calibri" panose="020F0502020204030204" pitchFamily="34" charset="0"/>
            </a:endParaRPr>
          </a:p>
          <a:p>
            <a:pPr algn="just"/>
            <a:r>
              <a:rPr lang="el-GR" sz="3400" dirty="0">
                <a:latin typeface="Calibri" panose="020F0502020204030204" pitchFamily="34" charset="0"/>
                <a:cs typeface="Calibri" panose="020F0502020204030204" pitchFamily="34" charset="0"/>
              </a:rPr>
              <a:t>Παράλληλα, ο κοινωνικός αποκλεισμός, η φτώχεια, η ανεργία και το χαμηλό βιοτικό επίπεδο καθιστούν τα άτομα πιο ευάλωτα σε προβλήματα υγείας (</a:t>
            </a:r>
            <a:r>
              <a:rPr lang="en-US" sz="3400" dirty="0">
                <a:latin typeface="Calibri" panose="020F0502020204030204" pitchFamily="34" charset="0"/>
                <a:cs typeface="Calibri" panose="020F0502020204030204" pitchFamily="34" charset="0"/>
              </a:rPr>
              <a:t>Wilkinson</a:t>
            </a:r>
            <a:r>
              <a:rPr lang="el-GR" sz="3400" dirty="0">
                <a:latin typeface="Calibri" panose="020F0502020204030204" pitchFamily="34" charset="0"/>
                <a:cs typeface="Calibri" panose="020F0502020204030204" pitchFamily="34" charset="0"/>
              </a:rPr>
              <a:t>, </a:t>
            </a:r>
            <a:r>
              <a:rPr lang="en-US" sz="3400" dirty="0">
                <a:latin typeface="Calibri" panose="020F0502020204030204" pitchFamily="34" charset="0"/>
                <a:cs typeface="Calibri" panose="020F0502020204030204" pitchFamily="34" charset="0"/>
              </a:rPr>
              <a:t>Marmot</a:t>
            </a:r>
            <a:r>
              <a:rPr lang="el-GR" sz="3400" dirty="0">
                <a:latin typeface="Calibri" panose="020F0502020204030204" pitchFamily="34" charset="0"/>
                <a:cs typeface="Calibri" panose="020F0502020204030204" pitchFamily="34" charset="0"/>
              </a:rPr>
              <a:t>, 2003 &amp; </a:t>
            </a:r>
            <a:r>
              <a:rPr lang="en-US" sz="3400" dirty="0">
                <a:latin typeface="Calibri" panose="020F0502020204030204" pitchFamily="34" charset="0"/>
                <a:cs typeface="Calibri" panose="020F0502020204030204" pitchFamily="34" charset="0"/>
              </a:rPr>
              <a:t>Marmot</a:t>
            </a:r>
            <a:r>
              <a:rPr lang="el-GR" sz="3400" dirty="0">
                <a:latin typeface="Calibri" panose="020F0502020204030204" pitchFamily="34" charset="0"/>
                <a:cs typeface="Calibri" panose="020F0502020204030204" pitchFamily="34" charset="0"/>
              </a:rPr>
              <a:t>, 2005). </a:t>
            </a:r>
          </a:p>
          <a:p>
            <a:pPr lvl="0" algn="just"/>
            <a:endParaRPr lang="en-US" dirty="0"/>
          </a:p>
          <a:p>
            <a:endParaRPr lang="el-GR" dirty="0"/>
          </a:p>
        </p:txBody>
      </p:sp>
    </p:spTree>
    <p:extLst>
      <p:ext uri="{BB962C8B-B14F-4D97-AF65-F5344CB8AC3E}">
        <p14:creationId xmlns:p14="http://schemas.microsoft.com/office/powerpoint/2010/main" val="369259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55776" y="274638"/>
            <a:ext cx="6377912" cy="490066"/>
          </a:xfrm>
        </p:spPr>
        <p:txBody>
          <a:bodyPr>
            <a:normAutofit fontScale="90000"/>
          </a:bodyPr>
          <a:lstStyle/>
          <a:p>
            <a:r>
              <a:rPr lang="el-GR" dirty="0" smtClean="0">
                <a:latin typeface="Calibri" panose="020F0502020204030204" pitchFamily="34" charset="0"/>
                <a:cs typeface="Calibri" panose="020F0502020204030204" pitchFamily="34" charset="0"/>
              </a:rPr>
              <a:t>Μορφωτικό επίπεδο</a:t>
            </a:r>
            <a:endParaRPr lang="el-GR"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435608" y="980728"/>
            <a:ext cx="7498080" cy="5877272"/>
          </a:xfrm>
        </p:spPr>
        <p:txBody>
          <a:bodyPr>
            <a:normAutofit fontScale="70000" lnSpcReduction="20000"/>
          </a:bodyPr>
          <a:lstStyle/>
          <a:p>
            <a:pPr algn="just"/>
            <a:r>
              <a:rPr lang="el-GR" dirty="0">
                <a:latin typeface="Calibri" panose="020F0502020204030204" pitchFamily="34" charset="0"/>
                <a:cs typeface="Calibri" panose="020F0502020204030204" pitchFamily="34" charset="0"/>
              </a:rPr>
              <a:t>Η αντίληψη που έχουν οι άνθρωποι για την υγεία, οι στάσεις και συμπεριφορές υγείας που υιοθετούν σχετίζονται με το μορφωτικό τους επίπεδο</a:t>
            </a:r>
            <a:r>
              <a:rPr lang="el-GR" dirty="0" smtClean="0">
                <a:latin typeface="Calibri" panose="020F0502020204030204" pitchFamily="34" charset="0"/>
                <a:cs typeface="Calibri" panose="020F0502020204030204" pitchFamily="34" charset="0"/>
              </a:rPr>
              <a:t>.</a:t>
            </a:r>
          </a:p>
          <a:p>
            <a:pPr marL="82296" indent="0" algn="just">
              <a:buNone/>
            </a:pPr>
            <a:r>
              <a:rPr lang="el-GR" dirty="0" smtClean="0">
                <a:latin typeface="Calibri" panose="020F0502020204030204" pitchFamily="34" charset="0"/>
                <a:cs typeface="Calibri" panose="020F0502020204030204" pitchFamily="34" charset="0"/>
              </a:rPr>
              <a:t> </a:t>
            </a:r>
          </a:p>
          <a:p>
            <a:pPr algn="just"/>
            <a:r>
              <a:rPr lang="el-GR" dirty="0" smtClean="0">
                <a:latin typeface="Calibri" panose="020F0502020204030204" pitchFamily="34" charset="0"/>
                <a:cs typeface="Calibri" panose="020F0502020204030204" pitchFamily="34" charset="0"/>
              </a:rPr>
              <a:t>Έτσι</a:t>
            </a:r>
            <a:r>
              <a:rPr lang="el-GR" dirty="0">
                <a:latin typeface="Calibri" panose="020F0502020204030204" pitchFamily="34" charset="0"/>
                <a:cs typeface="Calibri" panose="020F0502020204030204" pitchFamily="34" charset="0"/>
              </a:rPr>
              <a:t>, άτομα με χαμηλό μορφωτικό επίπεδο διαμορφώνουν την πεποίθηση ότι υγεία είναι η απουσία συμπτωμάτων και ότι δεν εξαρτάται καθόλου από τον τρόπο και την ποιότητα ζωής αλλά είναι καθαρά θέμα τύχης</a:t>
            </a:r>
            <a:r>
              <a:rPr lang="el-GR" dirty="0" smtClean="0">
                <a:latin typeface="Calibri" panose="020F0502020204030204" pitchFamily="34" charset="0"/>
                <a:cs typeface="Calibri" panose="020F0502020204030204" pitchFamily="34" charset="0"/>
              </a:rPr>
              <a:t>.</a:t>
            </a:r>
          </a:p>
          <a:p>
            <a:pPr marL="82296" indent="0" algn="just">
              <a:buNone/>
            </a:pPr>
            <a:r>
              <a:rPr lang="el-GR" dirty="0" smtClean="0">
                <a:latin typeface="Calibri" panose="020F0502020204030204" pitchFamily="34" charset="0"/>
                <a:cs typeface="Calibri" panose="020F0502020204030204" pitchFamily="34" charset="0"/>
              </a:rPr>
              <a:t> </a:t>
            </a:r>
          </a:p>
          <a:p>
            <a:pPr algn="just"/>
            <a:r>
              <a:rPr lang="el-GR" dirty="0" smtClean="0">
                <a:latin typeface="Calibri" panose="020F0502020204030204" pitchFamily="34" charset="0"/>
                <a:cs typeface="Calibri" panose="020F0502020204030204" pitchFamily="34" charset="0"/>
              </a:rPr>
              <a:t>Από </a:t>
            </a:r>
            <a:r>
              <a:rPr lang="el-GR" dirty="0">
                <a:latin typeface="Calibri" panose="020F0502020204030204" pitchFamily="34" charset="0"/>
                <a:cs typeface="Calibri" panose="020F0502020204030204" pitchFamily="34" charset="0"/>
              </a:rPr>
              <a:t>την άλλη μεριά άτομα με υψηλό μορφωτικό επίπεδο έχουν την πεποίθηση ότι η υγεία είναι αποτέλεσμα ατομικών συμπεριφορών </a:t>
            </a:r>
            <a:r>
              <a:rPr lang="el-GR" dirty="0" smtClean="0">
                <a:latin typeface="Calibri" panose="020F0502020204030204" pitchFamily="34" charset="0"/>
                <a:cs typeface="Calibri" panose="020F0502020204030204" pitchFamily="34" charset="0"/>
              </a:rPr>
              <a:t>(σωματική </a:t>
            </a:r>
            <a:r>
              <a:rPr lang="el-GR" dirty="0">
                <a:latin typeface="Calibri" panose="020F0502020204030204" pitchFamily="34" charset="0"/>
                <a:cs typeface="Calibri" panose="020F0502020204030204" pitchFamily="34" charset="0"/>
              </a:rPr>
              <a:t>άσκηση, υγιεινή διατροφή κ.α</a:t>
            </a:r>
            <a:r>
              <a:rPr lang="el-GR" dirty="0" smtClean="0">
                <a:latin typeface="Calibri" panose="020F0502020204030204" pitchFamily="34" charset="0"/>
                <a:cs typeface="Calibri" panose="020F0502020204030204" pitchFamily="34" charset="0"/>
              </a:rPr>
              <a:t>.)</a:t>
            </a:r>
          </a:p>
          <a:p>
            <a:pPr algn="just"/>
            <a:endParaRPr lang="el-GR" dirty="0" smtClean="0">
              <a:latin typeface="Calibri" panose="020F0502020204030204" pitchFamily="34" charset="0"/>
              <a:cs typeface="Calibri" panose="020F0502020204030204" pitchFamily="34" charset="0"/>
            </a:endParaRPr>
          </a:p>
          <a:p>
            <a:pPr algn="just"/>
            <a:r>
              <a:rPr lang="el-GR" u="sng" dirty="0" smtClean="0">
                <a:latin typeface="Calibri" panose="020F0502020204030204" pitchFamily="34" charset="0"/>
                <a:cs typeface="Calibri" panose="020F0502020204030204" pitchFamily="34" charset="0"/>
              </a:rPr>
              <a:t>Το </a:t>
            </a:r>
            <a:r>
              <a:rPr lang="el-GR" u="sng" dirty="0">
                <a:latin typeface="Calibri" panose="020F0502020204030204" pitchFamily="34" charset="0"/>
                <a:cs typeface="Calibri" panose="020F0502020204030204" pitchFamily="34" charset="0"/>
              </a:rPr>
              <a:t>μορφωτικό επίπεδο</a:t>
            </a:r>
            <a:r>
              <a:rPr lang="el-GR" dirty="0">
                <a:latin typeface="Calibri" panose="020F0502020204030204" pitchFamily="34" charset="0"/>
                <a:cs typeface="Calibri" panose="020F0502020204030204" pitchFamily="34" charset="0"/>
              </a:rPr>
              <a:t>, συμβάλλει στην αντιμετώπιση του </a:t>
            </a:r>
            <a:r>
              <a:rPr lang="el-GR" dirty="0" smtClean="0">
                <a:latin typeface="Calibri" panose="020F0502020204030204" pitchFamily="34" charset="0"/>
                <a:cs typeface="Calibri" panose="020F0502020204030204" pitchFamily="34" charset="0"/>
              </a:rPr>
              <a:t>στίγματος, την </a:t>
            </a:r>
            <a:r>
              <a:rPr lang="el-GR" dirty="0">
                <a:latin typeface="Calibri" panose="020F0502020204030204" pitchFamily="34" charset="0"/>
                <a:cs typeface="Calibri" panose="020F0502020204030204" pitchFamily="34" charset="0"/>
              </a:rPr>
              <a:t>αποκρυπτογράφηση των συμπτωμάτων, προάγοντας την επικοινωνία και την αναζήτηση ιατρικής </a:t>
            </a:r>
            <a:r>
              <a:rPr lang="el-GR" dirty="0" smtClean="0">
                <a:latin typeface="Calibri" panose="020F0502020204030204" pitchFamily="34" charset="0"/>
                <a:cs typeface="Calibri" panose="020F0502020204030204" pitchFamily="34" charset="0"/>
              </a:rPr>
              <a:t>βοήθειας (</a:t>
            </a:r>
            <a:r>
              <a:rPr lang="el-GR" dirty="0" err="1">
                <a:latin typeface="Calibri" panose="020F0502020204030204" pitchFamily="34" charset="0"/>
                <a:cs typeface="Calibri" panose="020F0502020204030204" pitchFamily="34" charset="0"/>
              </a:rPr>
              <a:t>Μαντή</a:t>
            </a:r>
            <a:r>
              <a:rPr lang="el-GR" dirty="0">
                <a:latin typeface="Calibri" panose="020F0502020204030204" pitchFamily="34" charset="0"/>
                <a:cs typeface="Calibri" panose="020F0502020204030204" pitchFamily="34" charset="0"/>
              </a:rPr>
              <a:t> &amp; </a:t>
            </a:r>
            <a:r>
              <a:rPr lang="el-GR" dirty="0" err="1">
                <a:latin typeface="Calibri" panose="020F0502020204030204" pitchFamily="34" charset="0"/>
                <a:cs typeface="Calibri" panose="020F0502020204030204" pitchFamily="34" charset="0"/>
              </a:rPr>
              <a:t>Τσελέπη</a:t>
            </a:r>
            <a:r>
              <a:rPr lang="el-GR" dirty="0">
                <a:latin typeface="Calibri" panose="020F0502020204030204" pitchFamily="34" charset="0"/>
                <a:cs typeface="Calibri" panose="020F0502020204030204" pitchFamily="34" charset="0"/>
              </a:rPr>
              <a:t>, 2000 ; </a:t>
            </a:r>
            <a:r>
              <a:rPr lang="en-US" dirty="0" err="1" smtClean="0">
                <a:latin typeface="Calibri" panose="020F0502020204030204" pitchFamily="34" charset="0"/>
                <a:cs typeface="Calibri" panose="020F0502020204030204" pitchFamily="34" charset="0"/>
              </a:rPr>
              <a:t>Skapinakis</a:t>
            </a:r>
            <a:r>
              <a:rPr lang="el-GR" dirty="0" smtClean="0">
                <a:latin typeface="Calibri" panose="020F0502020204030204" pitchFamily="34" charset="0"/>
                <a:cs typeface="Calibri" panose="020F0502020204030204" pitchFamily="34" charset="0"/>
              </a:rPr>
              <a:t> </a:t>
            </a:r>
            <a:r>
              <a:rPr lang="en-US" dirty="0" smtClean="0">
                <a:latin typeface="Calibri" panose="020F0502020204030204" pitchFamily="34" charset="0"/>
                <a:cs typeface="Calibri" panose="020F0502020204030204" pitchFamily="34" charset="0"/>
              </a:rPr>
              <a:t>et</a:t>
            </a:r>
            <a:r>
              <a:rPr lang="el-GR"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rPr>
              <a:t>al</a:t>
            </a:r>
            <a:r>
              <a:rPr lang="el-GR" dirty="0">
                <a:latin typeface="Calibri" panose="020F0502020204030204" pitchFamily="34" charset="0"/>
                <a:cs typeface="Calibri" panose="020F0502020204030204" pitchFamily="34" charset="0"/>
              </a:rPr>
              <a:t>, 2020</a:t>
            </a:r>
            <a:r>
              <a:rPr lang="el-GR" dirty="0" smtClean="0">
                <a:latin typeface="Calibri" panose="020F0502020204030204" pitchFamily="34" charset="0"/>
                <a:cs typeface="Calibri" panose="020F0502020204030204" pitchFamily="34" charset="0"/>
              </a:rPr>
              <a:t>).</a:t>
            </a:r>
            <a:endParaRPr lang="en-US" dirty="0">
              <a:latin typeface="Calibri" panose="020F0502020204030204" pitchFamily="34" charset="0"/>
              <a:cs typeface="Calibri" panose="020F0502020204030204" pitchFamily="34" charset="0"/>
            </a:endParaRPr>
          </a:p>
          <a:p>
            <a:pPr lvl="0"/>
            <a:endParaRPr lang="en-US" dirty="0"/>
          </a:p>
          <a:p>
            <a:endParaRPr lang="el-GR" dirty="0"/>
          </a:p>
        </p:txBody>
      </p:sp>
    </p:spTree>
    <p:extLst>
      <p:ext uri="{BB962C8B-B14F-4D97-AF65-F5344CB8AC3E}">
        <p14:creationId xmlns:p14="http://schemas.microsoft.com/office/powerpoint/2010/main" val="3407258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95736" y="274638"/>
            <a:ext cx="6737952" cy="562074"/>
          </a:xfrm>
        </p:spPr>
        <p:txBody>
          <a:bodyPr>
            <a:normAutofit/>
          </a:bodyPr>
          <a:lstStyle/>
          <a:p>
            <a:r>
              <a:rPr lang="el-GR" sz="2800" dirty="0">
                <a:latin typeface="Calibri" panose="020F0502020204030204" pitchFamily="34" charset="0"/>
                <a:cs typeface="Calibri" panose="020F0502020204030204" pitchFamily="34" charset="0"/>
              </a:rPr>
              <a:t>Κ</a:t>
            </a:r>
            <a:r>
              <a:rPr lang="el-GR" sz="2800" dirty="0" smtClean="0">
                <a:latin typeface="Calibri" panose="020F0502020204030204" pitchFamily="34" charset="0"/>
                <a:cs typeface="Calibri" panose="020F0502020204030204" pitchFamily="34" charset="0"/>
              </a:rPr>
              <a:t>οινωνικές σχέσεις – Φιλικό περιβάλλον</a:t>
            </a:r>
            <a:endParaRPr lang="el-GR" sz="28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435608" y="980728"/>
            <a:ext cx="7240848" cy="5688632"/>
          </a:xfrm>
        </p:spPr>
        <p:txBody>
          <a:bodyPr>
            <a:normAutofit fontScale="70000" lnSpcReduction="20000"/>
          </a:bodyPr>
          <a:lstStyle/>
          <a:p>
            <a:pPr algn="just"/>
            <a:r>
              <a:rPr lang="el-GR" dirty="0" smtClean="0">
                <a:latin typeface="Calibri" panose="020F0502020204030204" pitchFamily="34" charset="0"/>
                <a:cs typeface="Calibri" panose="020F0502020204030204" pitchFamily="34" charset="0"/>
              </a:rPr>
              <a:t>Οι κοινωνικές σχέσεις είναι αυτές που επηρεάζουν </a:t>
            </a:r>
            <a:r>
              <a:rPr lang="el-GR" dirty="0">
                <a:latin typeface="Calibri" panose="020F0502020204030204" pitchFamily="34" charset="0"/>
                <a:cs typeface="Calibri" panose="020F0502020204030204" pitchFamily="34" charset="0"/>
              </a:rPr>
              <a:t>διττά τον τρόπο που ένα άτομο προσλαμβάνει και βιώνει την ασθένεια. Από τη μία οι κοινωνικές σχέσεις εκθέτουν το άτομο στον κίνδυνο </a:t>
            </a:r>
            <a:r>
              <a:rPr lang="el-GR" dirty="0" err="1">
                <a:latin typeface="Calibri" panose="020F0502020204030204" pitchFamily="34" charset="0"/>
                <a:cs typeface="Calibri" panose="020F0502020204030204" pitchFamily="34" charset="0"/>
              </a:rPr>
              <a:t>νόσησης</a:t>
            </a:r>
            <a:r>
              <a:rPr lang="el-GR" dirty="0">
                <a:latin typeface="Calibri" panose="020F0502020204030204" pitchFamily="34" charset="0"/>
                <a:cs typeface="Calibri" panose="020F0502020204030204" pitchFamily="34" charset="0"/>
              </a:rPr>
              <a:t>, από την άλλη η κοινωνική αλληλεπίδραση επηρεάζει θετικά την αντοχή του ατόμου στην ασθένεια</a:t>
            </a:r>
            <a:r>
              <a:rPr lang="el-GR" dirty="0" smtClean="0">
                <a:latin typeface="Calibri" panose="020F0502020204030204" pitchFamily="34" charset="0"/>
                <a:cs typeface="Calibri" panose="020F0502020204030204" pitchFamily="34" charset="0"/>
              </a:rPr>
              <a:t>.</a:t>
            </a:r>
          </a:p>
          <a:p>
            <a:pPr algn="just"/>
            <a:endParaRPr lang="el-GR" dirty="0">
              <a:latin typeface="Calibri" panose="020F0502020204030204" pitchFamily="34" charset="0"/>
              <a:cs typeface="Calibri" panose="020F0502020204030204" pitchFamily="34" charset="0"/>
            </a:endParaRPr>
          </a:p>
          <a:p>
            <a:pPr lvl="0" algn="just"/>
            <a:r>
              <a:rPr lang="el-GR" dirty="0" smtClean="0">
                <a:latin typeface="Calibri" panose="020F0502020204030204" pitchFamily="34" charset="0"/>
                <a:cs typeface="Calibri" panose="020F0502020204030204" pitchFamily="34" charset="0"/>
              </a:rPr>
              <a:t>Η </a:t>
            </a:r>
            <a:r>
              <a:rPr lang="el-GR" dirty="0">
                <a:latin typeface="Calibri" panose="020F0502020204030204" pitchFamily="34" charset="0"/>
                <a:cs typeface="Calibri" panose="020F0502020204030204" pitchFamily="34" charset="0"/>
              </a:rPr>
              <a:t>κοινωνική υποστήριξη και ο τρόπος </a:t>
            </a:r>
            <a:r>
              <a:rPr lang="el-GR" dirty="0" smtClean="0">
                <a:latin typeface="Calibri" panose="020F0502020204030204" pitchFamily="34" charset="0"/>
                <a:cs typeface="Calibri" panose="020F0502020204030204" pitchFamily="34" charset="0"/>
              </a:rPr>
              <a:t>συμβίωσης, επηρεάζουν </a:t>
            </a:r>
            <a:r>
              <a:rPr lang="el-GR" dirty="0">
                <a:latin typeface="Calibri" panose="020F0502020204030204" pitchFamily="34" charset="0"/>
                <a:cs typeface="Calibri" panose="020F0502020204030204" pitchFamily="34" charset="0"/>
              </a:rPr>
              <a:t>τη </a:t>
            </a:r>
            <a:r>
              <a:rPr lang="el-GR" dirty="0" smtClean="0">
                <a:latin typeface="Calibri" panose="020F0502020204030204" pitchFamily="34" charset="0"/>
                <a:cs typeface="Calibri" panose="020F0502020204030204" pitchFamily="34" charset="0"/>
              </a:rPr>
              <a:t>συμπεριφορά και το </a:t>
            </a:r>
            <a:r>
              <a:rPr lang="el-GR" dirty="0">
                <a:latin typeface="Calibri" panose="020F0502020204030204" pitchFamily="34" charset="0"/>
                <a:cs typeface="Calibri" panose="020F0502020204030204" pitchFamily="34" charset="0"/>
              </a:rPr>
              <a:t>επίπεδο υγείας </a:t>
            </a:r>
            <a:r>
              <a:rPr lang="el-GR" dirty="0" smtClean="0">
                <a:latin typeface="Calibri" panose="020F0502020204030204" pitchFamily="34" charset="0"/>
                <a:cs typeface="Calibri" panose="020F0502020204030204" pitchFamily="34" charset="0"/>
              </a:rPr>
              <a:t> είτε υποστηρικτικά, </a:t>
            </a:r>
            <a:r>
              <a:rPr lang="el-GR" dirty="0">
                <a:latin typeface="Calibri" panose="020F0502020204030204" pitchFamily="34" charset="0"/>
                <a:cs typeface="Calibri" panose="020F0502020204030204" pitchFamily="34" charset="0"/>
              </a:rPr>
              <a:t>είτε επηρεάζοντας την </a:t>
            </a:r>
            <a:r>
              <a:rPr lang="el-GR" dirty="0" smtClean="0">
                <a:latin typeface="Calibri" panose="020F0502020204030204" pitchFamily="34" charset="0"/>
                <a:cs typeface="Calibri" panose="020F0502020204030204" pitchFamily="34" charset="0"/>
              </a:rPr>
              <a:t>προδιάθεση, </a:t>
            </a:r>
            <a:r>
              <a:rPr lang="el-GR" dirty="0">
                <a:latin typeface="Calibri" panose="020F0502020204030204" pitchFamily="34" charset="0"/>
                <a:cs typeface="Calibri" panose="020F0502020204030204" pitchFamily="34" charset="0"/>
              </a:rPr>
              <a:t>την πρόκληση ή την τροποποίηση των πρωταρχικών </a:t>
            </a:r>
            <a:r>
              <a:rPr lang="el-GR" dirty="0" smtClean="0">
                <a:latin typeface="Calibri" panose="020F0502020204030204" pitchFamily="34" charset="0"/>
                <a:cs typeface="Calibri" panose="020F0502020204030204" pitchFamily="34" charset="0"/>
              </a:rPr>
              <a:t>συμπεριφορών (</a:t>
            </a:r>
            <a:r>
              <a:rPr lang="en-US" dirty="0" smtClean="0">
                <a:latin typeface="Calibri" panose="020F0502020204030204" pitchFamily="34" charset="0"/>
                <a:cs typeface="Calibri" panose="020F0502020204030204" pitchFamily="34" charset="0"/>
              </a:rPr>
              <a:t>Wilkinson</a:t>
            </a:r>
            <a:r>
              <a:rPr lang="el-GR" dirty="0" smtClean="0">
                <a:latin typeface="Calibri" panose="020F0502020204030204" pitchFamily="34" charset="0"/>
                <a:cs typeface="Calibri" panose="020F0502020204030204" pitchFamily="34" charset="0"/>
              </a:rPr>
              <a:t> &amp; </a:t>
            </a:r>
            <a:r>
              <a:rPr lang="en-US" dirty="0" smtClean="0">
                <a:latin typeface="Calibri" panose="020F0502020204030204" pitchFamily="34" charset="0"/>
                <a:cs typeface="Calibri" panose="020F0502020204030204" pitchFamily="34" charset="0"/>
              </a:rPr>
              <a:t>Marmot</a:t>
            </a:r>
            <a:r>
              <a:rPr lang="el-GR" dirty="0" smtClean="0">
                <a:latin typeface="Calibri" panose="020F0502020204030204" pitchFamily="34" charset="0"/>
                <a:cs typeface="Calibri" panose="020F0502020204030204" pitchFamily="34" charset="0"/>
              </a:rPr>
              <a:t>,2003).</a:t>
            </a:r>
          </a:p>
          <a:p>
            <a:pPr lvl="0" algn="just"/>
            <a:endParaRPr lang="el-GR" dirty="0" smtClean="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Η μίμηση και η απομάκρυνση από πρότυπα του οικογενειακού περιβάλλοντος ωθεί τους εφήβους να υιοθετούν </a:t>
            </a:r>
            <a:r>
              <a:rPr lang="el-GR" dirty="0" err="1">
                <a:latin typeface="Calibri" panose="020F0502020204030204" pitchFamily="34" charset="0"/>
                <a:cs typeface="Calibri" panose="020F0502020204030204" pitchFamily="34" charset="0"/>
              </a:rPr>
              <a:t>παραβατικές</a:t>
            </a:r>
            <a:r>
              <a:rPr lang="el-GR" dirty="0">
                <a:latin typeface="Calibri" panose="020F0502020204030204" pitchFamily="34" charset="0"/>
                <a:cs typeface="Calibri" panose="020F0502020204030204" pitchFamily="34" charset="0"/>
              </a:rPr>
              <a:t> συμπεριφορές θέλοντας να αποδείξουν την ωρίμανσή τους και την ενηλικίωσή τους και να αισθανθούν κοινωνικά αποδεκτοί</a:t>
            </a:r>
          </a:p>
          <a:p>
            <a:pPr lvl="0" algn="just"/>
            <a:endParaRPr lang="en-US"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126319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634082"/>
          </a:xfrm>
        </p:spPr>
        <p:txBody>
          <a:bodyPr>
            <a:normAutofit fontScale="90000"/>
          </a:bodyPr>
          <a:lstStyle/>
          <a:p>
            <a:r>
              <a:rPr lang="el-GR" dirty="0" smtClean="0"/>
              <a:t>Ομάδα Συνομηλίκων</a:t>
            </a:r>
            <a:endParaRPr lang="el-GR" dirty="0"/>
          </a:p>
        </p:txBody>
      </p:sp>
      <p:sp>
        <p:nvSpPr>
          <p:cNvPr id="3" name="Θέση περιεχομένου 2"/>
          <p:cNvSpPr>
            <a:spLocks noGrp="1"/>
          </p:cNvSpPr>
          <p:nvPr>
            <p:ph idx="1"/>
          </p:nvPr>
        </p:nvSpPr>
        <p:spPr>
          <a:xfrm>
            <a:off x="827584" y="1052736"/>
            <a:ext cx="8106104" cy="5805264"/>
          </a:xfrm>
        </p:spPr>
        <p:txBody>
          <a:bodyPr>
            <a:normAutofit fontScale="85000" lnSpcReduction="20000"/>
          </a:bodyPr>
          <a:lstStyle/>
          <a:p>
            <a:pPr algn="just"/>
            <a:r>
              <a:rPr lang="el-GR" dirty="0" smtClean="0">
                <a:latin typeface="Calibri" panose="020F0502020204030204" pitchFamily="34" charset="0"/>
                <a:cs typeface="Calibri" panose="020F0502020204030204" pitchFamily="34" charset="0"/>
              </a:rPr>
              <a:t>Η </a:t>
            </a:r>
            <a:r>
              <a:rPr lang="el-GR" dirty="0">
                <a:latin typeface="Calibri" panose="020F0502020204030204" pitchFamily="34" charset="0"/>
                <a:cs typeface="Calibri" panose="020F0502020204030204" pitchFamily="34" charset="0"/>
              </a:rPr>
              <a:t>χρήση αλκοόλ μεταξύ των συνομηλίκων </a:t>
            </a:r>
            <a:r>
              <a:rPr lang="el-GR" dirty="0" smtClean="0">
                <a:latin typeface="Calibri" panose="020F0502020204030204" pitchFamily="34" charset="0"/>
                <a:cs typeface="Calibri" panose="020F0502020204030204" pitchFamily="34" charset="0"/>
              </a:rPr>
              <a:t>και γενικότερα </a:t>
            </a:r>
            <a:r>
              <a:rPr lang="el-GR" dirty="0">
                <a:latin typeface="Calibri" panose="020F0502020204030204" pitchFamily="34" charset="0"/>
                <a:cs typeface="Calibri" panose="020F0502020204030204" pitchFamily="34" charset="0"/>
              </a:rPr>
              <a:t>της παρέας </a:t>
            </a:r>
            <a:r>
              <a:rPr lang="el-GR" dirty="0" smtClean="0">
                <a:latin typeface="Calibri" panose="020F0502020204030204" pitchFamily="34" charset="0"/>
                <a:cs typeface="Calibri" panose="020F0502020204030204" pitchFamily="34" charset="0"/>
              </a:rPr>
              <a:t>θεωρείται </a:t>
            </a:r>
            <a:r>
              <a:rPr lang="el-GR" dirty="0">
                <a:latin typeface="Calibri" panose="020F0502020204030204" pitchFamily="34" charset="0"/>
                <a:cs typeface="Calibri" panose="020F0502020204030204" pitchFamily="34" charset="0"/>
              </a:rPr>
              <a:t>από </a:t>
            </a:r>
            <a:r>
              <a:rPr lang="el-GR" dirty="0" smtClean="0">
                <a:latin typeface="Calibri" panose="020F0502020204030204" pitchFamily="34" charset="0"/>
                <a:cs typeface="Calibri" panose="020F0502020204030204" pitchFamily="34" charset="0"/>
              </a:rPr>
              <a:t>τους μεγαλύτερους </a:t>
            </a:r>
            <a:r>
              <a:rPr lang="el-GR" dirty="0">
                <a:latin typeface="Calibri" panose="020F0502020204030204" pitchFamily="34" charset="0"/>
                <a:cs typeface="Calibri" panose="020F0502020204030204" pitchFamily="34" charset="0"/>
              </a:rPr>
              <a:t>προγνωστικούς παράγοντες για την </a:t>
            </a:r>
            <a:r>
              <a:rPr lang="el-GR" dirty="0" smtClean="0">
                <a:latin typeface="Calibri" panose="020F0502020204030204" pitchFamily="34" charset="0"/>
                <a:cs typeface="Calibri" panose="020F0502020204030204" pitchFamily="34" charset="0"/>
              </a:rPr>
              <a:t>συχνή </a:t>
            </a:r>
            <a:r>
              <a:rPr lang="el-GR" dirty="0">
                <a:latin typeface="Calibri" panose="020F0502020204030204" pitchFamily="34" charset="0"/>
                <a:cs typeface="Calibri" panose="020F0502020204030204" pitchFamily="34" charset="0"/>
              </a:rPr>
              <a:t>κατανάλωση αλκοόλ </a:t>
            </a:r>
            <a:r>
              <a:rPr lang="el-GR" dirty="0" smtClean="0">
                <a:latin typeface="Calibri" panose="020F0502020204030204" pitchFamily="34" charset="0"/>
                <a:cs typeface="Calibri" panose="020F0502020204030204" pitchFamily="34" charset="0"/>
              </a:rPr>
              <a:t>στους εφήβους</a:t>
            </a:r>
            <a:r>
              <a:rPr lang="el-GR" dirty="0">
                <a:latin typeface="Calibri" panose="020F0502020204030204" pitchFamily="34" charset="0"/>
                <a:cs typeface="Calibri" panose="020F0502020204030204" pitchFamily="34" charset="0"/>
              </a:rPr>
              <a:t>. </a:t>
            </a:r>
            <a:endParaRPr lang="el-GR" dirty="0" smtClean="0">
              <a:latin typeface="Calibri" panose="020F0502020204030204" pitchFamily="34" charset="0"/>
              <a:cs typeface="Calibri" panose="020F0502020204030204" pitchFamily="34" charset="0"/>
            </a:endParaRPr>
          </a:p>
          <a:p>
            <a:pPr algn="just"/>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Η επιρροή </a:t>
            </a:r>
            <a:r>
              <a:rPr lang="el-GR" dirty="0">
                <a:latin typeface="Calibri" panose="020F0502020204030204" pitchFamily="34" charset="0"/>
                <a:cs typeface="Calibri" panose="020F0502020204030204" pitchFamily="34" charset="0"/>
              </a:rPr>
              <a:t>της παρέας έχει θεωρηθεί πιο δυνατός κοινωνικός </a:t>
            </a:r>
            <a:r>
              <a:rPr lang="el-GR" dirty="0" smtClean="0">
                <a:latin typeface="Calibri" panose="020F0502020204030204" pitchFamily="34" charset="0"/>
                <a:cs typeface="Calibri" panose="020F0502020204030204" pitchFamily="34" charset="0"/>
              </a:rPr>
              <a:t>παράγοντας από </a:t>
            </a:r>
            <a:r>
              <a:rPr lang="el-GR" dirty="0">
                <a:latin typeface="Calibri" panose="020F0502020204030204" pitchFamily="34" charset="0"/>
                <a:cs typeface="Calibri" panose="020F0502020204030204" pitchFamily="34" charset="0"/>
              </a:rPr>
              <a:t>ότι ο οικογενειακός και η </a:t>
            </a:r>
            <a:r>
              <a:rPr lang="el-GR" dirty="0" err="1">
                <a:latin typeface="Calibri" panose="020F0502020204030204" pitchFamily="34" charset="0"/>
                <a:cs typeface="Calibri" panose="020F0502020204030204" pitchFamily="34" charset="0"/>
              </a:rPr>
              <a:t>γονεική</a:t>
            </a:r>
            <a:r>
              <a:rPr lang="el-GR" dirty="0">
                <a:latin typeface="Calibri" panose="020F0502020204030204" pitchFamily="34" charset="0"/>
                <a:cs typeface="Calibri" panose="020F0502020204030204" pitchFamily="34" charset="0"/>
              </a:rPr>
              <a:t> κατανάλωση αλκοόλ</a:t>
            </a:r>
            <a:r>
              <a:rPr lang="el-GR" dirty="0" smtClean="0">
                <a:latin typeface="Calibri" panose="020F0502020204030204" pitchFamily="34" charset="0"/>
                <a:cs typeface="Calibri" panose="020F0502020204030204" pitchFamily="34" charset="0"/>
              </a:rPr>
              <a:t>.</a:t>
            </a:r>
          </a:p>
          <a:p>
            <a:pPr algn="just"/>
            <a:endParaRPr lang="el-GR" dirty="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Η εφηβεία και η νεαρή ενήλικη ζωή είναι μια περίοδος όπου η συναναστροφή με </a:t>
            </a:r>
            <a:r>
              <a:rPr lang="el-GR" dirty="0" smtClean="0">
                <a:latin typeface="Calibri" panose="020F0502020204030204" pitchFamily="34" charset="0"/>
                <a:cs typeface="Calibri" panose="020F0502020204030204" pitchFamily="34" charset="0"/>
              </a:rPr>
              <a:t>παρέες δυναμώνει </a:t>
            </a:r>
            <a:r>
              <a:rPr lang="el-GR" dirty="0">
                <a:latin typeface="Calibri" panose="020F0502020204030204" pitchFamily="34" charset="0"/>
                <a:cs typeface="Calibri" panose="020F0502020204030204" pitchFamily="34" charset="0"/>
              </a:rPr>
              <a:t>περισσότερο και οι νέοι τείνουν, πέρα από τις οικογένειες τους να επικεντρώνονται </a:t>
            </a:r>
            <a:r>
              <a:rPr lang="el-GR" dirty="0" smtClean="0">
                <a:latin typeface="Calibri" panose="020F0502020204030204" pitchFamily="34" charset="0"/>
                <a:cs typeface="Calibri" panose="020F0502020204030204" pitchFamily="34" charset="0"/>
              </a:rPr>
              <a:t>στις σχέσεις </a:t>
            </a:r>
            <a:r>
              <a:rPr lang="el-GR" dirty="0">
                <a:latin typeface="Calibri" panose="020F0502020204030204" pitchFamily="34" charset="0"/>
                <a:cs typeface="Calibri" panose="020F0502020204030204" pitchFamily="34" charset="0"/>
              </a:rPr>
              <a:t>και στους φίλους τους. Συνεπώς, η επιλογή της παρέας </a:t>
            </a:r>
            <a:r>
              <a:rPr lang="el-GR" dirty="0" smtClean="0">
                <a:latin typeface="Calibri" panose="020F0502020204030204" pitchFamily="34" charset="0"/>
                <a:cs typeface="Calibri" panose="020F0502020204030204" pitchFamily="34" charset="0"/>
              </a:rPr>
              <a:t> έχει μεγάλη </a:t>
            </a:r>
            <a:r>
              <a:rPr lang="el-GR" dirty="0">
                <a:latin typeface="Calibri" panose="020F0502020204030204" pitchFamily="34" charset="0"/>
                <a:cs typeface="Calibri" panose="020F0502020204030204" pitchFamily="34" charset="0"/>
              </a:rPr>
              <a:t>σημασία.</a:t>
            </a:r>
          </a:p>
          <a:p>
            <a:endParaRPr lang="el-GR" dirty="0"/>
          </a:p>
        </p:txBody>
      </p:sp>
    </p:spTree>
    <p:extLst>
      <p:ext uri="{BB962C8B-B14F-4D97-AF65-F5344CB8AC3E}">
        <p14:creationId xmlns:p14="http://schemas.microsoft.com/office/powerpoint/2010/main" val="952197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75856" y="274638"/>
            <a:ext cx="5657832" cy="706090"/>
          </a:xfrm>
        </p:spPr>
        <p:txBody>
          <a:bodyPr>
            <a:normAutofit/>
          </a:bodyPr>
          <a:lstStyle/>
          <a:p>
            <a:r>
              <a:rPr lang="el-GR" sz="3200" dirty="0" smtClean="0">
                <a:latin typeface="Calibri" panose="020F0502020204030204" pitchFamily="34" charset="0"/>
                <a:cs typeface="Calibri" panose="020F0502020204030204" pitchFamily="34" charset="0"/>
              </a:rPr>
              <a:t>Άγχος - στρες</a:t>
            </a:r>
            <a:endParaRPr lang="el-GR" sz="32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435608" y="980728"/>
            <a:ext cx="7384864" cy="5760640"/>
          </a:xfrm>
        </p:spPr>
        <p:txBody>
          <a:bodyPr>
            <a:normAutofit fontScale="70000" lnSpcReduction="20000"/>
          </a:bodyPr>
          <a:lstStyle/>
          <a:p>
            <a:pPr lvl="0" algn="just"/>
            <a:endParaRPr lang="el-GR" dirty="0" smtClean="0">
              <a:latin typeface="Calibri" panose="020F0502020204030204" pitchFamily="34" charset="0"/>
              <a:cs typeface="Calibri" panose="020F0502020204030204" pitchFamily="34" charset="0"/>
            </a:endParaRPr>
          </a:p>
          <a:p>
            <a:pPr lvl="0" algn="just"/>
            <a:r>
              <a:rPr lang="el-GR" dirty="0" smtClean="0">
                <a:latin typeface="Calibri" panose="020F0502020204030204" pitchFamily="34" charset="0"/>
                <a:cs typeface="Calibri" panose="020F0502020204030204" pitchFamily="34" charset="0"/>
              </a:rPr>
              <a:t>Το </a:t>
            </a:r>
            <a:r>
              <a:rPr lang="el-GR" dirty="0">
                <a:latin typeface="Calibri" panose="020F0502020204030204" pitchFamily="34" charset="0"/>
                <a:cs typeface="Calibri" panose="020F0502020204030204" pitchFamily="34" charset="0"/>
              </a:rPr>
              <a:t>συνεχές και μακροχρόνιο άγχος λόγω έλλειψης σταθερότητας και έλεγχο της εργασίας, έλλειψης υποστηρικτικού περιβάλλοντος του νοικοκυριού και φίλων και έκπτωσης των υλικών αναγκών προκαλεί ανασφάλεια, χαμηλή αυτοεκτίμηση και κοινωνική απομόνωση με ισχυρές επιπτώσεις στην ατομική και οικογενειακή υγεία. </a:t>
            </a:r>
            <a:r>
              <a:rPr lang="el-GR" dirty="0" smtClean="0">
                <a:latin typeface="Calibri" panose="020F0502020204030204" pitchFamily="34" charset="0"/>
                <a:cs typeface="Calibri" panose="020F0502020204030204" pitchFamily="34" charset="0"/>
              </a:rPr>
              <a:t>Αυτοί οι </a:t>
            </a:r>
            <a:r>
              <a:rPr lang="el-GR" dirty="0">
                <a:latin typeface="Calibri" panose="020F0502020204030204" pitchFamily="34" charset="0"/>
                <a:cs typeface="Calibri" panose="020F0502020204030204" pitchFamily="34" charset="0"/>
              </a:rPr>
              <a:t>ψυχοκοινωνικοί κίνδυνοι αυξάνουν μακροχρόνια τις πιθανότητες κακής ψυχικής υγείας (κατάθλιψη), με αποκλίνουσες συμπεριφορές (αλκοολισμός</a:t>
            </a:r>
            <a:r>
              <a:rPr lang="el-GR" dirty="0" smtClean="0">
                <a:latin typeface="Calibri" panose="020F0502020204030204" pitchFamily="34" charset="0"/>
                <a:cs typeface="Calibri" panose="020F0502020204030204" pitchFamily="34" charset="0"/>
              </a:rPr>
              <a:t>).  Ιδιαίτερα </a:t>
            </a:r>
            <a:r>
              <a:rPr lang="el-GR" dirty="0">
                <a:latin typeface="Calibri" panose="020F0502020204030204" pitchFamily="34" charset="0"/>
                <a:cs typeface="Calibri" panose="020F0502020204030204" pitchFamily="34" charset="0"/>
              </a:rPr>
              <a:t>στον δυτικό κόσμο όσο πιο χαμηλά στην κοινωνική </a:t>
            </a:r>
            <a:r>
              <a:rPr lang="el-GR" dirty="0" smtClean="0">
                <a:latin typeface="Calibri" panose="020F0502020204030204" pitchFamily="34" charset="0"/>
                <a:cs typeface="Calibri" panose="020F0502020204030204" pitchFamily="34" charset="0"/>
              </a:rPr>
              <a:t>τάξη </a:t>
            </a:r>
            <a:r>
              <a:rPr lang="el-GR" dirty="0">
                <a:latin typeface="Calibri" panose="020F0502020204030204" pitchFamily="34" charset="0"/>
                <a:cs typeface="Calibri" panose="020F0502020204030204" pitchFamily="34" charset="0"/>
              </a:rPr>
              <a:t>τόσο πιο πιθανά είναι </a:t>
            </a:r>
            <a:r>
              <a:rPr lang="el-GR" dirty="0" smtClean="0">
                <a:latin typeface="Calibri" panose="020F0502020204030204" pitchFamily="34" charset="0"/>
                <a:cs typeface="Calibri" panose="020F0502020204030204" pitchFamily="34" charset="0"/>
              </a:rPr>
              <a:t>να συνυπάρχουν αυτά </a:t>
            </a:r>
            <a:r>
              <a:rPr lang="el-GR" dirty="0">
                <a:latin typeface="Calibri" panose="020F0502020204030204" pitchFamily="34" charset="0"/>
                <a:cs typeface="Calibri" panose="020F0502020204030204" pitchFamily="34" charset="0"/>
              </a:rPr>
              <a:t>τα </a:t>
            </a:r>
            <a:r>
              <a:rPr lang="el-GR" dirty="0" smtClean="0">
                <a:latin typeface="Calibri" panose="020F0502020204030204" pitchFamily="34" charset="0"/>
                <a:cs typeface="Calibri" panose="020F0502020204030204" pitchFamily="34" charset="0"/>
              </a:rPr>
              <a:t>προβλήματα.</a:t>
            </a:r>
          </a:p>
          <a:p>
            <a:pPr lvl="0" algn="just"/>
            <a:endParaRPr lang="el-GR" dirty="0" smtClean="0">
              <a:latin typeface="Calibri" panose="020F0502020204030204" pitchFamily="34" charset="0"/>
              <a:cs typeface="Calibri" panose="020F0502020204030204" pitchFamily="34" charset="0"/>
            </a:endParaRPr>
          </a:p>
          <a:p>
            <a:pPr algn="just"/>
            <a:r>
              <a:rPr lang="el-GR" u="sng" dirty="0">
                <a:latin typeface="Calibri" panose="020F0502020204030204" pitchFamily="34" charset="0"/>
                <a:cs typeface="Calibri" panose="020F0502020204030204" pitchFamily="34" charset="0"/>
              </a:rPr>
              <a:t>Το παρατεταμένο άγχος</a:t>
            </a:r>
            <a:r>
              <a:rPr lang="el-GR" dirty="0">
                <a:latin typeface="Calibri" panose="020F0502020204030204" pitchFamily="34" charset="0"/>
                <a:cs typeface="Calibri" panose="020F0502020204030204" pitchFamily="34" charset="0"/>
              </a:rPr>
              <a:t> αυξάνει την πιθανότητα χρονιών νοσημάτων,  οδηγεί σε κοινωνική απομόνωση, κακή ψυχική υγεία, </a:t>
            </a:r>
            <a:r>
              <a:rPr lang="el-GR" u="sng" dirty="0">
                <a:latin typeface="Calibri" panose="020F0502020204030204" pitchFamily="34" charset="0"/>
                <a:cs typeface="Calibri" panose="020F0502020204030204" pitchFamily="34" charset="0"/>
              </a:rPr>
              <a:t>συνήθειες εθισμού</a:t>
            </a:r>
            <a:r>
              <a:rPr lang="el-GR" dirty="0">
                <a:latin typeface="Calibri" panose="020F0502020204030204" pitchFamily="34" charset="0"/>
                <a:cs typeface="Calibri" panose="020F0502020204030204" pitchFamily="34" charset="0"/>
              </a:rPr>
              <a:t> όπως κάπνισμα, αλκοόλ, κακές διατροφικές συνήθειες και καθιστική ζωή (</a:t>
            </a:r>
            <a:r>
              <a:rPr lang="en-US" dirty="0">
                <a:latin typeface="Calibri" panose="020F0502020204030204" pitchFamily="34" charset="0"/>
                <a:cs typeface="Calibri" panose="020F0502020204030204" pitchFamily="34" charset="0"/>
              </a:rPr>
              <a:t>Wilkinson</a:t>
            </a:r>
            <a:r>
              <a:rPr lang="el-GR" dirty="0">
                <a:latin typeface="Calibri" panose="020F0502020204030204" pitchFamily="34" charset="0"/>
                <a:cs typeface="Calibri" panose="020F0502020204030204" pitchFamily="34" charset="0"/>
              </a:rPr>
              <a:t> &amp; </a:t>
            </a:r>
            <a:r>
              <a:rPr lang="en-US" dirty="0">
                <a:latin typeface="Calibri" panose="020F0502020204030204" pitchFamily="34" charset="0"/>
                <a:cs typeface="Calibri" panose="020F0502020204030204" pitchFamily="34" charset="0"/>
              </a:rPr>
              <a:t>Marmot</a:t>
            </a:r>
            <a:r>
              <a:rPr lang="el-GR" dirty="0">
                <a:latin typeface="Calibri" panose="020F0502020204030204" pitchFamily="34" charset="0"/>
                <a:cs typeface="Calibri" panose="020F0502020204030204" pitchFamily="34" charset="0"/>
              </a:rPr>
              <a:t> , 2003; </a:t>
            </a:r>
            <a:r>
              <a:rPr lang="el-GR" dirty="0" err="1">
                <a:latin typeface="Calibri" panose="020F0502020204030204" pitchFamily="34" charset="0"/>
                <a:cs typeface="Calibri" panose="020F0502020204030204" pitchFamily="34" charset="0"/>
              </a:rPr>
              <a:t>Cockerham</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et</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al</a:t>
            </a:r>
            <a:r>
              <a:rPr lang="el-GR" dirty="0">
                <a:latin typeface="Calibri" panose="020F0502020204030204" pitchFamily="34" charset="0"/>
                <a:cs typeface="Calibri" panose="020F0502020204030204" pitchFamily="34" charset="0"/>
              </a:rPr>
              <a:t>., 2017; </a:t>
            </a:r>
            <a:r>
              <a:rPr lang="el-GR" dirty="0" err="1">
                <a:latin typeface="Calibri" panose="020F0502020204030204" pitchFamily="34" charset="0"/>
                <a:cs typeface="Calibri" panose="020F0502020204030204" pitchFamily="34" charset="0"/>
              </a:rPr>
              <a:t>Head</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et</a:t>
            </a:r>
            <a:r>
              <a:rPr lang="el-GR" dirty="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al</a:t>
            </a:r>
            <a:r>
              <a:rPr lang="el-GR" dirty="0">
                <a:latin typeface="Calibri" panose="020F0502020204030204" pitchFamily="34" charset="0"/>
                <a:cs typeface="Calibri" panose="020F0502020204030204" pitchFamily="34" charset="0"/>
              </a:rPr>
              <a:t>., 2018; </a:t>
            </a:r>
            <a:r>
              <a:rPr lang="en-US" dirty="0" err="1">
                <a:latin typeface="Calibri" panose="020F0502020204030204" pitchFamily="34" charset="0"/>
                <a:cs typeface="Calibri" panose="020F0502020204030204" pitchFamily="34" charset="0"/>
              </a:rPr>
              <a:t>Skapinakis</a:t>
            </a:r>
            <a:r>
              <a:rPr lang="el-GR"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et</a:t>
            </a:r>
            <a:r>
              <a:rPr lang="el-GR"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al</a:t>
            </a:r>
            <a:r>
              <a:rPr lang="el-GR" dirty="0">
                <a:latin typeface="Calibri" panose="020F0502020204030204" pitchFamily="34" charset="0"/>
                <a:cs typeface="Calibri" panose="020F0502020204030204" pitchFamily="34" charset="0"/>
              </a:rPr>
              <a:t>, 2020).</a:t>
            </a:r>
          </a:p>
          <a:p>
            <a:pPr lvl="0" algn="just"/>
            <a:endParaRPr lang="en-US"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2952027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779912" y="44624"/>
            <a:ext cx="5153776" cy="504056"/>
          </a:xfrm>
        </p:spPr>
        <p:txBody>
          <a:bodyPr>
            <a:normAutofit fontScale="90000"/>
          </a:bodyPr>
          <a:lstStyle/>
          <a:p>
            <a:r>
              <a:rPr lang="el-GR" dirty="0" smtClean="0">
                <a:latin typeface="Calibri" panose="020F0502020204030204" pitchFamily="34" charset="0"/>
                <a:cs typeface="Calibri" panose="020F0502020204030204" pitchFamily="34" charset="0"/>
              </a:rPr>
              <a:t>Πρώιμη ζωή</a:t>
            </a:r>
            <a:endParaRPr lang="el-GR"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435608" y="548680"/>
            <a:ext cx="7498080" cy="6309320"/>
          </a:xfrm>
        </p:spPr>
        <p:txBody>
          <a:bodyPr>
            <a:normAutofit fontScale="25000" lnSpcReduction="20000"/>
          </a:bodyPr>
          <a:lstStyle/>
          <a:p>
            <a:pPr lvl="0" algn="just"/>
            <a:r>
              <a:rPr lang="el-GR" sz="8000" dirty="0">
                <a:latin typeface="Calibri" panose="020F0502020204030204" pitchFamily="34" charset="0"/>
                <a:cs typeface="Calibri" panose="020F0502020204030204" pitchFamily="34" charset="0"/>
              </a:rPr>
              <a:t>Η υποστήριξη της ανθρώπινης ζωής από τα πρώιμα στάδια μέσω της υποστήριξης των </a:t>
            </a:r>
            <a:r>
              <a:rPr lang="el-GR" sz="8000" dirty="0" err="1">
                <a:latin typeface="Calibri" panose="020F0502020204030204" pitchFamily="34" charset="0"/>
                <a:cs typeface="Calibri" panose="020F0502020204030204" pitchFamily="34" charset="0"/>
              </a:rPr>
              <a:t>κυοφορούντων</a:t>
            </a:r>
            <a:r>
              <a:rPr lang="el-GR" sz="8000" dirty="0">
                <a:latin typeface="Calibri" panose="020F0502020204030204" pitchFamily="34" charset="0"/>
                <a:cs typeface="Calibri" panose="020F0502020204030204" pitchFamily="34" charset="0"/>
              </a:rPr>
              <a:t> μητέρων και αργότερα των μικρών παιδιών, έχει παρατηρηθεί σε μελέτες, ότι θέτει τα θεμέλια για υγιείς </a:t>
            </a:r>
            <a:r>
              <a:rPr lang="el-GR" sz="8000" dirty="0" smtClean="0">
                <a:latin typeface="Calibri" panose="020F0502020204030204" pitchFamily="34" charset="0"/>
                <a:cs typeface="Calibri" panose="020F0502020204030204" pitchFamily="34" charset="0"/>
              </a:rPr>
              <a:t>ενήλικες.</a:t>
            </a:r>
          </a:p>
          <a:p>
            <a:pPr lvl="0" algn="just"/>
            <a:endParaRPr lang="en-US" sz="8000" dirty="0">
              <a:latin typeface="Calibri" panose="020F0502020204030204" pitchFamily="34" charset="0"/>
              <a:cs typeface="Calibri" panose="020F0502020204030204" pitchFamily="34" charset="0"/>
            </a:endParaRPr>
          </a:p>
          <a:p>
            <a:pPr algn="just"/>
            <a:r>
              <a:rPr lang="el-GR" sz="8000" dirty="0" smtClean="0">
                <a:latin typeface="Calibri" panose="020F0502020204030204" pitchFamily="34" charset="0"/>
                <a:cs typeface="Calibri" panose="020F0502020204030204" pitchFamily="34" charset="0"/>
              </a:rPr>
              <a:t> Η </a:t>
            </a:r>
            <a:r>
              <a:rPr lang="el-GR" sz="8000" dirty="0">
                <a:latin typeface="Calibri" panose="020F0502020204030204" pitchFamily="34" charset="0"/>
                <a:cs typeface="Calibri" panose="020F0502020204030204" pitchFamily="34" charset="0"/>
              </a:rPr>
              <a:t>περίοδος της κύησης είναι ιδιαίτερα σημαντική, καθώς η κακή κοινωνικοοικονομική κατάσταση της μητέρας συνδέεται με πτωχές διατροφικές συνήθειες, κακή ψυχολογική κατάσταση, κατάχρηση αλκοόλ/ναρκωτικών, επηρεάζοντας την υγεία του εμβρύου κι αυξάνοντας τον κίνδυνο εμφάνισης προβλημάτων υγείας στο </a:t>
            </a:r>
            <a:r>
              <a:rPr lang="el-GR" sz="8000" dirty="0" smtClean="0">
                <a:latin typeface="Calibri" panose="020F0502020204030204" pitchFamily="34" charset="0"/>
                <a:cs typeface="Calibri" panose="020F0502020204030204" pitchFamily="34" charset="0"/>
              </a:rPr>
              <a:t>μέλλον(</a:t>
            </a:r>
            <a:r>
              <a:rPr lang="en-US" sz="8000" dirty="0">
                <a:latin typeface="Calibri" panose="020F0502020204030204" pitchFamily="34" charset="0"/>
                <a:cs typeface="Calibri" panose="020F0502020204030204" pitchFamily="34" charset="0"/>
              </a:rPr>
              <a:t>Wilkinson</a:t>
            </a:r>
            <a:r>
              <a:rPr lang="el-GR" sz="8000" dirty="0">
                <a:latin typeface="Calibri" panose="020F0502020204030204" pitchFamily="34" charset="0"/>
                <a:cs typeface="Calibri" panose="020F0502020204030204" pitchFamily="34" charset="0"/>
              </a:rPr>
              <a:t>, </a:t>
            </a:r>
            <a:r>
              <a:rPr lang="en-US" sz="8000" dirty="0">
                <a:latin typeface="Calibri" panose="020F0502020204030204" pitchFamily="34" charset="0"/>
                <a:cs typeface="Calibri" panose="020F0502020204030204" pitchFamily="34" charset="0"/>
              </a:rPr>
              <a:t>Marmot</a:t>
            </a:r>
            <a:r>
              <a:rPr lang="el-GR" sz="8000" dirty="0">
                <a:latin typeface="Calibri" panose="020F0502020204030204" pitchFamily="34" charset="0"/>
                <a:cs typeface="Calibri" panose="020F0502020204030204" pitchFamily="34" charset="0"/>
              </a:rPr>
              <a:t>, 2003). </a:t>
            </a:r>
            <a:r>
              <a:rPr lang="en-US" sz="8000" dirty="0">
                <a:latin typeface="Calibri" panose="020F0502020204030204" pitchFamily="34" charset="0"/>
                <a:cs typeface="Calibri" panose="020F0502020204030204" pitchFamily="34" charset="0"/>
              </a:rPr>
              <a:t>O</a:t>
            </a:r>
            <a:r>
              <a:rPr lang="el-GR" sz="8000" dirty="0">
                <a:latin typeface="Calibri" panose="020F0502020204030204" pitchFamily="34" charset="0"/>
                <a:cs typeface="Calibri" panose="020F0502020204030204" pitchFamily="34" charset="0"/>
              </a:rPr>
              <a:t> κοινωνικός περίγυρος και οι σημαντικοί άλλοι δύνανται να επηρεάσουν την υγεία των ατόμων</a:t>
            </a:r>
            <a:r>
              <a:rPr lang="el-GR" sz="8000" dirty="0" smtClean="0">
                <a:latin typeface="Calibri" panose="020F0502020204030204" pitchFamily="34" charset="0"/>
                <a:cs typeface="Calibri" panose="020F0502020204030204" pitchFamily="34" charset="0"/>
              </a:rPr>
              <a:t>.</a:t>
            </a:r>
          </a:p>
          <a:p>
            <a:pPr algn="just"/>
            <a:endParaRPr lang="el-GR" sz="8000" dirty="0" smtClean="0">
              <a:latin typeface="Calibri" panose="020F0502020204030204" pitchFamily="34" charset="0"/>
              <a:cs typeface="Calibri" panose="020F0502020204030204" pitchFamily="34" charset="0"/>
            </a:endParaRPr>
          </a:p>
          <a:p>
            <a:pPr algn="just"/>
            <a:r>
              <a:rPr lang="el-GR" sz="8000" dirty="0" smtClean="0">
                <a:latin typeface="Calibri" panose="020F0502020204030204" pitchFamily="34" charset="0"/>
                <a:cs typeface="Calibri" panose="020F0502020204030204" pitchFamily="34" charset="0"/>
              </a:rPr>
              <a:t> </a:t>
            </a:r>
            <a:r>
              <a:rPr lang="el-GR" sz="8000" dirty="0">
                <a:latin typeface="Calibri" panose="020F0502020204030204" pitchFamily="34" charset="0"/>
                <a:cs typeface="Calibri" panose="020F0502020204030204" pitchFamily="34" charset="0"/>
              </a:rPr>
              <a:t>Άτομα που χαρακτηρίζουν το περιβάλλον τους ως ιδιαίτερα υποστηρικτικό σημειώνουν λιγότερες πιθανότητες εμφάνισης ψυχικής ή σωματικής νόσου και διαχειρίζονται καλύτερα το στρες, </a:t>
            </a:r>
            <a:r>
              <a:rPr lang="el-GR" sz="8000" dirty="0" smtClean="0">
                <a:latin typeface="Calibri" panose="020F0502020204030204" pitchFamily="34" charset="0"/>
                <a:cs typeface="Calibri" panose="020F0502020204030204" pitchFamily="34" charset="0"/>
              </a:rPr>
              <a:t>σε σχέση με </a:t>
            </a:r>
            <a:r>
              <a:rPr lang="el-GR" sz="8000" dirty="0">
                <a:latin typeface="Calibri" panose="020F0502020204030204" pitchFamily="34" charset="0"/>
                <a:cs typeface="Calibri" panose="020F0502020204030204" pitchFamily="34" charset="0"/>
              </a:rPr>
              <a:t>άτομα χωρίς κοινωνική υποστήριξη </a:t>
            </a:r>
            <a:r>
              <a:rPr lang="el-GR" sz="8000" dirty="0" smtClean="0">
                <a:latin typeface="Calibri" panose="020F0502020204030204" pitchFamily="34" charset="0"/>
                <a:cs typeface="Calibri" panose="020F0502020204030204" pitchFamily="34" charset="0"/>
              </a:rPr>
              <a:t> </a:t>
            </a:r>
            <a:r>
              <a:rPr lang="el-GR" sz="8000" dirty="0">
                <a:latin typeface="Calibri" panose="020F0502020204030204" pitchFamily="34" charset="0"/>
                <a:cs typeface="Calibri" panose="020F0502020204030204" pitchFamily="34" charset="0"/>
              </a:rPr>
              <a:t>(</a:t>
            </a:r>
            <a:r>
              <a:rPr lang="en-US" sz="8000" dirty="0" err="1">
                <a:latin typeface="Calibri" panose="020F0502020204030204" pitchFamily="34" charset="0"/>
                <a:cs typeface="Calibri" panose="020F0502020204030204" pitchFamily="34" charset="0"/>
              </a:rPr>
              <a:t>Donev</a:t>
            </a:r>
            <a:r>
              <a:rPr lang="el-GR" sz="8000" dirty="0">
                <a:latin typeface="Calibri" panose="020F0502020204030204" pitchFamily="34" charset="0"/>
                <a:cs typeface="Calibri" panose="020F0502020204030204" pitchFamily="34" charset="0"/>
              </a:rPr>
              <a:t>, 2005). </a:t>
            </a:r>
            <a:endParaRPr lang="el-GR" sz="8000" dirty="0" smtClean="0">
              <a:latin typeface="Calibri" panose="020F0502020204030204" pitchFamily="34" charset="0"/>
              <a:cs typeface="Calibri" panose="020F0502020204030204" pitchFamily="34" charset="0"/>
            </a:endParaRPr>
          </a:p>
          <a:p>
            <a:pPr algn="just"/>
            <a:endParaRPr lang="en-US" sz="8000" dirty="0">
              <a:latin typeface="Calibri" panose="020F0502020204030204" pitchFamily="34" charset="0"/>
              <a:cs typeface="Calibri" panose="020F0502020204030204" pitchFamily="34" charset="0"/>
            </a:endParaRPr>
          </a:p>
          <a:p>
            <a:pPr lvl="0" algn="just"/>
            <a:r>
              <a:rPr lang="el-GR" sz="8000" dirty="0" smtClean="0">
                <a:latin typeface="Calibri" panose="020F0502020204030204" pitchFamily="34" charset="0"/>
                <a:cs typeface="Calibri" panose="020F0502020204030204" pitchFamily="34" charset="0"/>
              </a:rPr>
              <a:t>Την </a:t>
            </a:r>
            <a:r>
              <a:rPr lang="el-GR" sz="8000" dirty="0">
                <a:latin typeface="Calibri" panose="020F0502020204030204" pitchFamily="34" charset="0"/>
                <a:cs typeface="Calibri" panose="020F0502020204030204" pitchFamily="34" charset="0"/>
              </a:rPr>
              <a:t>παιδική ηλικία και υποστήριξη της μητρότητας. Οι καλές συνθήκες διαβίωσης διατροφής και υιοθέτηση  υγιεινών συνηθειών από την παιδική ηλικία συμβάλλουν στη μείωση του ρίσκου της ασθένειας κατά την ενήλικη </a:t>
            </a:r>
            <a:r>
              <a:rPr lang="el-GR" sz="8000" dirty="0" smtClean="0">
                <a:latin typeface="Calibri" panose="020F0502020204030204" pitchFamily="34" charset="0"/>
                <a:cs typeface="Calibri" panose="020F0502020204030204" pitchFamily="34" charset="0"/>
              </a:rPr>
              <a:t>ζωή (</a:t>
            </a:r>
            <a:r>
              <a:rPr lang="en-US" sz="8000" dirty="0" smtClean="0">
                <a:latin typeface="Calibri" panose="020F0502020204030204" pitchFamily="34" charset="0"/>
                <a:cs typeface="Calibri" panose="020F0502020204030204" pitchFamily="34" charset="0"/>
              </a:rPr>
              <a:t>Wilkinson</a:t>
            </a:r>
            <a:r>
              <a:rPr lang="el-GR" sz="8000" dirty="0" smtClean="0">
                <a:latin typeface="Calibri" panose="020F0502020204030204" pitchFamily="34" charset="0"/>
                <a:cs typeface="Calibri" panose="020F0502020204030204" pitchFamily="34" charset="0"/>
              </a:rPr>
              <a:t> &amp; </a:t>
            </a:r>
            <a:r>
              <a:rPr lang="en-US" sz="8000" dirty="0" smtClean="0">
                <a:latin typeface="Calibri" panose="020F0502020204030204" pitchFamily="34" charset="0"/>
                <a:cs typeface="Calibri" panose="020F0502020204030204" pitchFamily="34" charset="0"/>
              </a:rPr>
              <a:t>Marmot</a:t>
            </a:r>
            <a:r>
              <a:rPr lang="el-GR" sz="8000" dirty="0" smtClean="0">
                <a:latin typeface="Calibri" panose="020F0502020204030204" pitchFamily="34" charset="0"/>
                <a:cs typeface="Calibri" panose="020F0502020204030204" pitchFamily="34" charset="0"/>
              </a:rPr>
              <a:t> </a:t>
            </a:r>
            <a:r>
              <a:rPr lang="el-GR" sz="8000" dirty="0">
                <a:latin typeface="Calibri" panose="020F0502020204030204" pitchFamily="34" charset="0"/>
                <a:cs typeface="Calibri" panose="020F0502020204030204" pitchFamily="34" charset="0"/>
              </a:rPr>
              <a:t>, 2003</a:t>
            </a:r>
            <a:r>
              <a:rPr lang="el-GR" sz="8000" dirty="0" smtClean="0">
                <a:latin typeface="Calibri" panose="020F0502020204030204" pitchFamily="34" charset="0"/>
                <a:cs typeface="Calibri" panose="020F0502020204030204" pitchFamily="34" charset="0"/>
              </a:rPr>
              <a:t>).</a:t>
            </a:r>
          </a:p>
          <a:p>
            <a:pPr marL="82296" lvl="0" indent="0" algn="just">
              <a:buNone/>
            </a:pPr>
            <a:r>
              <a:rPr lang="el-GR" sz="8000" dirty="0" smtClean="0">
                <a:latin typeface="Calibri" panose="020F0502020204030204" pitchFamily="34" charset="0"/>
                <a:cs typeface="Calibri" panose="020F0502020204030204" pitchFamily="34" charset="0"/>
              </a:rPr>
              <a:t> </a:t>
            </a:r>
            <a:endParaRPr lang="el-GR" sz="8000"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2793732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83768" y="260648"/>
            <a:ext cx="6449920" cy="792088"/>
          </a:xfrm>
        </p:spPr>
        <p:txBody>
          <a:bodyPr>
            <a:normAutofit/>
          </a:bodyPr>
          <a:lstStyle/>
          <a:p>
            <a:r>
              <a:rPr lang="el-GR" sz="2400" dirty="0" smtClean="0">
                <a:latin typeface="Calibri" panose="020F0502020204030204" pitchFamily="34" charset="0"/>
                <a:cs typeface="Calibri" panose="020F0502020204030204" pitchFamily="34" charset="0"/>
              </a:rPr>
              <a:t>Οικογένεια – Πρότυπα - Κανόνες</a:t>
            </a:r>
            <a:endParaRPr lang="el-GR" sz="24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187624" y="1052736"/>
            <a:ext cx="7560840" cy="5805264"/>
          </a:xfrm>
        </p:spPr>
        <p:txBody>
          <a:bodyPr>
            <a:noAutofit/>
          </a:bodyPr>
          <a:lstStyle/>
          <a:p>
            <a:pPr algn="just"/>
            <a:r>
              <a:rPr lang="el-GR" sz="2000" dirty="0" smtClean="0">
                <a:latin typeface="Calibri" panose="020F0502020204030204" pitchFamily="34" charset="0"/>
                <a:cs typeface="Calibri" panose="020F0502020204030204" pitchFamily="34" charset="0"/>
              </a:rPr>
              <a:t>Ο </a:t>
            </a:r>
            <a:r>
              <a:rPr lang="el-GR" sz="2000" dirty="0">
                <a:latin typeface="Calibri" panose="020F0502020204030204" pitchFamily="34" charset="0"/>
                <a:cs typeface="Calibri" panose="020F0502020204030204" pitchFamily="34" charset="0"/>
              </a:rPr>
              <a:t>ρόλος των γονέων είναι καθοριστικός και καταλυτικός αφού η οικογένεια διδάσκει </a:t>
            </a:r>
            <a:r>
              <a:rPr lang="el-GR" sz="2000" dirty="0" smtClean="0">
                <a:latin typeface="Calibri" panose="020F0502020204030204" pitchFamily="34" charset="0"/>
                <a:cs typeface="Calibri" panose="020F0502020204030204" pitchFamily="34" charset="0"/>
              </a:rPr>
              <a:t>αξίες</a:t>
            </a:r>
            <a:r>
              <a:rPr lang="el-GR" sz="2000" dirty="0">
                <a:latin typeface="Calibri" panose="020F0502020204030204" pitchFamily="34" charset="0"/>
                <a:cs typeface="Calibri" panose="020F0502020204030204" pitchFamily="34" charset="0"/>
              </a:rPr>
              <a:t>, κοινωνικές συμπεριφορές και τον βοηθά να αποκτήσει εμπιστοσύνη στον εαυτό </a:t>
            </a:r>
            <a:r>
              <a:rPr lang="el-GR" sz="2000" dirty="0" smtClean="0">
                <a:latin typeface="Calibri" panose="020F0502020204030204" pitchFamily="34" charset="0"/>
                <a:cs typeface="Calibri" panose="020F0502020204030204" pitchFamily="34" charset="0"/>
              </a:rPr>
              <a:t>του</a:t>
            </a:r>
            <a:r>
              <a:rPr lang="el-GR" sz="2000" dirty="0">
                <a:latin typeface="Calibri" panose="020F0502020204030204" pitchFamily="34" charset="0"/>
                <a:cs typeface="Calibri" panose="020F0502020204030204" pitchFamily="34" charset="0"/>
              </a:rPr>
              <a:t> </a:t>
            </a:r>
            <a:r>
              <a:rPr lang="el-GR" sz="2000" dirty="0" smtClean="0">
                <a:latin typeface="Calibri" panose="020F0502020204030204" pitchFamily="34" charset="0"/>
                <a:cs typeface="Calibri" panose="020F0502020204030204" pitchFamily="34" charset="0"/>
              </a:rPr>
              <a:t>και </a:t>
            </a:r>
            <a:r>
              <a:rPr lang="el-GR" sz="2000" dirty="0">
                <a:latin typeface="Calibri" panose="020F0502020204030204" pitchFamily="34" charset="0"/>
                <a:cs typeface="Calibri" panose="020F0502020204030204" pitchFamily="34" charset="0"/>
              </a:rPr>
              <a:t>παραμένει ο βασικός πυρήνας της ζωής του νέου και ο κυριότερος </a:t>
            </a:r>
            <a:r>
              <a:rPr lang="el-GR" sz="2000" dirty="0" smtClean="0">
                <a:latin typeface="Calibri" panose="020F0502020204030204" pitchFamily="34" charset="0"/>
                <a:cs typeface="Calibri" panose="020F0502020204030204" pitchFamily="34" charset="0"/>
              </a:rPr>
              <a:t>παράγοντας προστασίας </a:t>
            </a:r>
            <a:r>
              <a:rPr lang="el-GR" sz="2000" dirty="0">
                <a:latin typeface="Calibri" panose="020F0502020204030204" pitchFamily="34" charset="0"/>
                <a:cs typeface="Calibri" panose="020F0502020204030204" pitchFamily="34" charset="0"/>
              </a:rPr>
              <a:t>του, ο οποίος εκφράζεται ως:</a:t>
            </a:r>
          </a:p>
          <a:p>
            <a:pPr algn="just"/>
            <a:r>
              <a:rPr lang="el-GR" sz="2000" dirty="0">
                <a:latin typeface="Calibri" panose="020F0502020204030204" pitchFamily="34" charset="0"/>
                <a:cs typeface="Calibri" panose="020F0502020204030204" pitchFamily="34" charset="0"/>
              </a:rPr>
              <a:t>Οικογενειακή σταθερότητα</a:t>
            </a:r>
          </a:p>
          <a:p>
            <a:pPr algn="just"/>
            <a:r>
              <a:rPr lang="el-GR" sz="2000" dirty="0">
                <a:latin typeface="Calibri" panose="020F0502020204030204" pitchFamily="34" charset="0"/>
                <a:cs typeface="Calibri" panose="020F0502020204030204" pitchFamily="34" charset="0"/>
              </a:rPr>
              <a:t>Υιοθέτηση κανόνων</a:t>
            </a:r>
          </a:p>
          <a:p>
            <a:pPr algn="just"/>
            <a:r>
              <a:rPr lang="el-GR" sz="2000" dirty="0">
                <a:latin typeface="Calibri" panose="020F0502020204030204" pitchFamily="34" charset="0"/>
                <a:cs typeface="Calibri" panose="020F0502020204030204" pitchFamily="34" charset="0"/>
              </a:rPr>
              <a:t>Σεβασμός στην προσωπικότητα του νέου</a:t>
            </a:r>
          </a:p>
          <a:p>
            <a:pPr algn="just"/>
            <a:r>
              <a:rPr lang="el-GR" sz="2000" dirty="0" smtClean="0">
                <a:latin typeface="Calibri" panose="020F0502020204030204" pitchFamily="34" charset="0"/>
                <a:cs typeface="Calibri" panose="020F0502020204030204" pitchFamily="34" charset="0"/>
              </a:rPr>
              <a:t>Ανταπόκριση </a:t>
            </a:r>
            <a:r>
              <a:rPr lang="el-GR" sz="2000" dirty="0">
                <a:latin typeface="Calibri" panose="020F0502020204030204" pitchFamily="34" charset="0"/>
                <a:cs typeface="Calibri" panose="020F0502020204030204" pitchFamily="34" charset="0"/>
              </a:rPr>
              <a:t>και αποδοχή της συμπεριφοράς του </a:t>
            </a:r>
            <a:r>
              <a:rPr lang="el-GR" sz="2000" dirty="0" smtClean="0">
                <a:latin typeface="Calibri" panose="020F0502020204030204" pitchFamily="34" charset="0"/>
                <a:cs typeface="Calibri" panose="020F0502020204030204" pitchFamily="34" charset="0"/>
              </a:rPr>
              <a:t>νέου</a:t>
            </a:r>
            <a:endParaRPr lang="el-GR" sz="2000" dirty="0">
              <a:latin typeface="Calibri" panose="020F0502020204030204" pitchFamily="34" charset="0"/>
              <a:cs typeface="Calibri" panose="020F0502020204030204" pitchFamily="34" charset="0"/>
            </a:endParaRPr>
          </a:p>
          <a:p>
            <a:pPr algn="just"/>
            <a:endParaRPr lang="el-GR" sz="2000" dirty="0" smtClean="0">
              <a:latin typeface="Calibri" panose="020F0502020204030204" pitchFamily="34" charset="0"/>
              <a:cs typeface="Calibri" panose="020F0502020204030204" pitchFamily="34" charset="0"/>
            </a:endParaRPr>
          </a:p>
          <a:p>
            <a:pPr algn="just"/>
            <a:r>
              <a:rPr lang="el-GR" sz="2000" dirty="0">
                <a:latin typeface="Calibri" panose="020F0502020204030204" pitchFamily="34" charset="0"/>
                <a:cs typeface="Calibri" panose="020F0502020204030204" pitchFamily="34" charset="0"/>
              </a:rPr>
              <a:t>Οι γονείς διαδραματίζουν σημαντικό ρόλο στη διαμόρφωση της συμπεριφοράς των εφήβων στη χρήση και κατάχρηση οινοπνευματωδών ποτών καθώς καλούνται να προστατεύσουν τα παιδιά τους, να τα ενημερώσουν σωστά και να τα θωρακίσουν απέναντι στους σχετικούς με το αλκοόλ κινδύνους. </a:t>
            </a:r>
          </a:p>
          <a:p>
            <a:pPr marL="82296" indent="0">
              <a:buNone/>
            </a:pPr>
            <a:endParaRPr lang="el-GR" sz="16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4048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634082"/>
          </a:xfrm>
        </p:spPr>
        <p:txBody>
          <a:bodyPr>
            <a:normAutofit fontScale="90000"/>
          </a:bodyPr>
          <a:lstStyle/>
          <a:p>
            <a:r>
              <a:rPr lang="el-GR" sz="2700" dirty="0">
                <a:latin typeface="Calibri" panose="020F0502020204030204" pitchFamily="34" charset="0"/>
                <a:cs typeface="Calibri" panose="020F0502020204030204" pitchFamily="34" charset="0"/>
              </a:rPr>
              <a:t>Οι βασικοί παράγοντες προστασίας των εφήβων από το αλκοόλ περιλαμβάνουν:</a:t>
            </a:r>
            <a:r>
              <a:rPr lang="el-GR" dirty="0">
                <a:latin typeface="Calibri" panose="020F0502020204030204" pitchFamily="34" charset="0"/>
                <a:cs typeface="Calibri" panose="020F0502020204030204" pitchFamily="34" charset="0"/>
              </a:rPr>
              <a:t/>
            </a:r>
            <a:br>
              <a:rPr lang="el-GR" dirty="0">
                <a:latin typeface="Calibri" panose="020F0502020204030204" pitchFamily="34" charset="0"/>
                <a:cs typeface="Calibri" panose="020F0502020204030204" pitchFamily="34" charset="0"/>
              </a:rPr>
            </a:br>
            <a:endParaRPr lang="el-GR" dirty="0"/>
          </a:p>
        </p:txBody>
      </p:sp>
      <p:sp>
        <p:nvSpPr>
          <p:cNvPr id="3" name="Θέση περιεχομένου 2"/>
          <p:cNvSpPr>
            <a:spLocks noGrp="1"/>
          </p:cNvSpPr>
          <p:nvPr>
            <p:ph idx="1"/>
          </p:nvPr>
        </p:nvSpPr>
        <p:spPr>
          <a:xfrm>
            <a:off x="1043608" y="692696"/>
            <a:ext cx="7854075" cy="5941640"/>
          </a:xfrm>
        </p:spPr>
        <p:txBody>
          <a:bodyPr>
            <a:noAutofit/>
          </a:bodyPr>
          <a:lstStyle/>
          <a:p>
            <a:pPr marL="82296" indent="0">
              <a:buNone/>
            </a:pPr>
            <a:r>
              <a:rPr lang="el-GR" sz="2000" dirty="0">
                <a:latin typeface="Calibri" panose="020F0502020204030204" pitchFamily="34" charset="0"/>
                <a:cs typeface="Calibri" panose="020F0502020204030204" pitchFamily="34" charset="0"/>
              </a:rPr>
              <a:t>Α</a:t>
            </a:r>
            <a:r>
              <a:rPr lang="el-GR" sz="2000" dirty="0" smtClean="0">
                <a:latin typeface="Calibri" panose="020F0502020204030204" pitchFamily="34" charset="0"/>
                <a:cs typeface="Calibri" panose="020F0502020204030204" pitchFamily="34" charset="0"/>
              </a:rPr>
              <a:t>ποτελεσματική </a:t>
            </a:r>
            <a:r>
              <a:rPr lang="el-GR" sz="2000" dirty="0">
                <a:latin typeface="Calibri" panose="020F0502020204030204" pitchFamily="34" charset="0"/>
                <a:cs typeface="Calibri" panose="020F0502020204030204" pitchFamily="34" charset="0"/>
              </a:rPr>
              <a:t>διαχείριση της οικογένειας</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την παροχή ενός ασφαλούς συναισθηματικού περιβάλλοντος</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την εποικοδομητική επικοινωνία μεταξύ των μελών της οικογενείας </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τη θέσπιση σαφών κανόνων σχετικά με τη μη χρήση αλκοόλ (</a:t>
            </a:r>
            <a:r>
              <a:rPr lang="el-GR" sz="2000" dirty="0" err="1">
                <a:latin typeface="Calibri" panose="020F0502020204030204" pitchFamily="34" charset="0"/>
                <a:cs typeface="Calibri" panose="020F0502020204030204" pitchFamily="34" charset="0"/>
              </a:rPr>
              <a:t>Li</a:t>
            </a:r>
            <a:r>
              <a:rPr lang="el-GR" sz="2000" dirty="0">
                <a:latin typeface="Calibri" panose="020F0502020204030204" pitchFamily="34" charset="0"/>
                <a:cs typeface="Calibri" panose="020F0502020204030204" pitchFamily="34" charset="0"/>
              </a:rPr>
              <a:t> </a:t>
            </a:r>
            <a:r>
              <a:rPr lang="el-GR" sz="2000" i="1" dirty="0">
                <a:latin typeface="Calibri" panose="020F0502020204030204" pitchFamily="34" charset="0"/>
                <a:cs typeface="Calibri" panose="020F0502020204030204" pitchFamily="34" charset="0"/>
              </a:rPr>
              <a:t>et al</a:t>
            </a:r>
            <a:r>
              <a:rPr lang="el-GR" sz="2000" dirty="0">
                <a:latin typeface="Calibri" panose="020F0502020204030204" pitchFamily="34" charset="0"/>
                <a:cs typeface="Calibri" panose="020F0502020204030204" pitchFamily="34" charset="0"/>
              </a:rPr>
              <a:t>, 2014). </a:t>
            </a:r>
          </a:p>
          <a:p>
            <a:pPr>
              <a:buFont typeface="Wingdings" panose="05000000000000000000" pitchFamily="2" charset="2"/>
              <a:buChar char="ü"/>
            </a:pPr>
            <a:endParaRPr lang="el-GR" sz="2000" dirty="0">
              <a:latin typeface="Calibri" panose="020F0502020204030204" pitchFamily="34" charset="0"/>
              <a:cs typeface="Calibri" panose="020F0502020204030204" pitchFamily="34" charset="0"/>
            </a:endParaRPr>
          </a:p>
          <a:p>
            <a:pPr marL="82296" indent="0">
              <a:buNone/>
            </a:pPr>
            <a:r>
              <a:rPr lang="el-GR" sz="2000" dirty="0">
                <a:latin typeface="Calibri" panose="020F0502020204030204" pitchFamily="34" charset="0"/>
                <a:cs typeface="Calibri" panose="020F0502020204030204" pitchFamily="34" charset="0"/>
              </a:rPr>
              <a:t>Η βιβλιογραφία έχει εστιάσει στους αρνητικούς οικογενειακούς παράγοντες που συσχετίζονται με την κατάχρηση αλκοόλ:</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η ενδοοικογενειακή βία</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η ανάρμοστη ή σκληρή γονική μέριμνα </a:t>
            </a:r>
          </a:p>
          <a:p>
            <a:pPr>
              <a:buFont typeface="Wingdings" panose="05000000000000000000" pitchFamily="2" charset="2"/>
              <a:buChar char="ü"/>
            </a:pPr>
            <a:r>
              <a:rPr lang="el-GR" sz="2000" dirty="0">
                <a:latin typeface="Calibri" panose="020F0502020204030204" pitchFamily="34" charset="0"/>
                <a:cs typeface="Calibri" panose="020F0502020204030204" pitchFamily="34" charset="0"/>
              </a:rPr>
              <a:t>η χαλαρή εποπτεία </a:t>
            </a:r>
          </a:p>
          <a:p>
            <a:pPr marL="82296" indent="0">
              <a:buNone/>
            </a:pPr>
            <a:r>
              <a:rPr lang="el-GR" sz="2000" dirty="0" smtClean="0">
                <a:latin typeface="Calibri" panose="020F0502020204030204" pitchFamily="34" charset="0"/>
                <a:cs typeface="Calibri" panose="020F0502020204030204" pitchFamily="34" charset="0"/>
              </a:rPr>
              <a:t>Ενώ στους θετικούς παράγοντες περιλαμβάνονται </a:t>
            </a:r>
            <a:r>
              <a:rPr lang="el-GR" sz="2000" dirty="0">
                <a:latin typeface="Calibri" panose="020F0502020204030204" pitchFamily="34" charset="0"/>
                <a:cs typeface="Calibri" panose="020F0502020204030204" pitchFamily="34" charset="0"/>
              </a:rPr>
              <a:t>συμπεριφορές αγάπης, ζεστασιάς και φροντίδας, επίβλεψης και συνεχούς </a:t>
            </a:r>
            <a:r>
              <a:rPr lang="el-GR" sz="2000" dirty="0" smtClean="0">
                <a:latin typeface="Calibri" panose="020F0502020204030204" pitchFamily="34" charset="0"/>
                <a:cs typeface="Calibri" panose="020F0502020204030204" pitchFamily="34" charset="0"/>
              </a:rPr>
              <a:t>ενδιαφέροντος (</a:t>
            </a:r>
            <a:r>
              <a:rPr lang="el-GR" sz="2000" dirty="0" err="1">
                <a:latin typeface="Calibri" panose="020F0502020204030204" pitchFamily="34" charset="0"/>
                <a:cs typeface="Calibri" panose="020F0502020204030204" pitchFamily="34" charset="0"/>
              </a:rPr>
              <a:t>Shelton</a:t>
            </a:r>
            <a:r>
              <a:rPr lang="el-GR" sz="2000" dirty="0">
                <a:latin typeface="Calibri" panose="020F0502020204030204" pitchFamily="34" charset="0"/>
                <a:cs typeface="Calibri" panose="020F0502020204030204" pitchFamily="34" charset="0"/>
              </a:rPr>
              <a:t> </a:t>
            </a:r>
            <a:r>
              <a:rPr lang="el-GR" sz="2000" i="1" dirty="0">
                <a:latin typeface="Calibri" panose="020F0502020204030204" pitchFamily="34" charset="0"/>
                <a:cs typeface="Calibri" panose="020F0502020204030204" pitchFamily="34" charset="0"/>
              </a:rPr>
              <a:t>et al</a:t>
            </a:r>
            <a:r>
              <a:rPr lang="el-GR" sz="2000" dirty="0">
                <a:latin typeface="Calibri" panose="020F0502020204030204" pitchFamily="34" charset="0"/>
                <a:cs typeface="Calibri" panose="020F0502020204030204" pitchFamily="34" charset="0"/>
              </a:rPr>
              <a:t>, 2010). </a:t>
            </a:r>
          </a:p>
          <a:p>
            <a:pPr marL="82296" indent="0">
              <a:buNone/>
            </a:pPr>
            <a:r>
              <a:rPr lang="el-GR" sz="2000" b="1" dirty="0">
                <a:latin typeface="Calibri" panose="020F0502020204030204" pitchFamily="34" charset="0"/>
                <a:cs typeface="Calibri" panose="020F0502020204030204" pitchFamily="34" charset="0"/>
              </a:rPr>
              <a:t>Οι υπάρχουσες μελέτες υποστηρίζουν πως όταν η ποιότητα των σχέσεων των μελών της οικογένειας είναι χαμηλή, επιταχύνεται η εφηβική ανάπτυξη και αυξάνεται ο κίνδυνος χρήσης ή κατάχρησης του αλκοόλ για τους εφήβους, και κυρίως για τα κορίτσια </a:t>
            </a:r>
            <a:r>
              <a:rPr lang="el-GR" sz="2000" dirty="0">
                <a:latin typeface="Calibri" panose="020F0502020204030204" pitchFamily="34" charset="0"/>
                <a:cs typeface="Calibri" panose="020F0502020204030204" pitchFamily="34" charset="0"/>
              </a:rPr>
              <a:t>(</a:t>
            </a:r>
            <a:r>
              <a:rPr lang="el-GR" sz="2000" dirty="0" err="1">
                <a:latin typeface="Calibri" panose="020F0502020204030204" pitchFamily="34" charset="0"/>
                <a:cs typeface="Calibri" panose="020F0502020204030204" pitchFamily="34" charset="0"/>
              </a:rPr>
              <a:t>Li</a:t>
            </a:r>
            <a:r>
              <a:rPr lang="el-GR" sz="2000" dirty="0">
                <a:latin typeface="Calibri" panose="020F0502020204030204" pitchFamily="34" charset="0"/>
                <a:cs typeface="Calibri" panose="020F0502020204030204" pitchFamily="34" charset="0"/>
              </a:rPr>
              <a:t> </a:t>
            </a:r>
            <a:r>
              <a:rPr lang="el-GR" sz="2000" i="1" dirty="0">
                <a:latin typeface="Calibri" panose="020F0502020204030204" pitchFamily="34" charset="0"/>
                <a:cs typeface="Calibri" panose="020F0502020204030204" pitchFamily="34" charset="0"/>
              </a:rPr>
              <a:t>et al</a:t>
            </a:r>
            <a:r>
              <a:rPr lang="el-GR" sz="2000" dirty="0">
                <a:latin typeface="Calibri" panose="020F0502020204030204" pitchFamily="34" charset="0"/>
                <a:cs typeface="Calibri" panose="020F0502020204030204" pitchFamily="34" charset="0"/>
              </a:rPr>
              <a:t>, 2014). </a:t>
            </a:r>
            <a:endParaRPr lang="el-GR"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677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418058"/>
          </a:xfrm>
        </p:spPr>
        <p:txBody>
          <a:bodyPr>
            <a:normAutofit fontScale="90000"/>
          </a:bodyPr>
          <a:lstStyle/>
          <a:p>
            <a:endParaRPr lang="el-GR" dirty="0"/>
          </a:p>
        </p:txBody>
      </p:sp>
      <p:sp>
        <p:nvSpPr>
          <p:cNvPr id="3" name="Θέση περιεχομένου 2"/>
          <p:cNvSpPr>
            <a:spLocks noGrp="1"/>
          </p:cNvSpPr>
          <p:nvPr>
            <p:ph idx="1"/>
          </p:nvPr>
        </p:nvSpPr>
        <p:spPr>
          <a:xfrm>
            <a:off x="1435608" y="764704"/>
            <a:ext cx="7498080" cy="6093296"/>
          </a:xfrm>
        </p:spPr>
        <p:txBody>
          <a:bodyPr>
            <a:normAutofit fontScale="55000" lnSpcReduction="20000"/>
          </a:bodyPr>
          <a:lstStyle/>
          <a:p>
            <a:pPr algn="just"/>
            <a:r>
              <a:rPr lang="el-GR" sz="3800" dirty="0">
                <a:latin typeface="Calibri" panose="020F0502020204030204" pitchFamily="34" charset="0"/>
                <a:cs typeface="Calibri" panose="020F0502020204030204" pitchFamily="34" charset="0"/>
              </a:rPr>
              <a:t>Αναγνωρίζεται ότι το αλκοόλ σήμερα αποτελεί σοβαρή απειλή για τη σωματική και ψυχοκοινωνική υγεία των νέων. Υπάρχει ανησυχία και έντονο ενδιαφέρον για την εφηβική ηλικία, στη διάρκεια της οποίας ξεκινά η χρήση του αλκοόλ και η ανάδειξη των επιβαρυντικών παραγόντων είναι σημαντική προκειμένου να υπάρξουν προγράμματα πρόληψης</a:t>
            </a:r>
            <a:r>
              <a:rPr lang="el-GR" sz="3800" dirty="0" smtClean="0">
                <a:latin typeface="Calibri" panose="020F0502020204030204" pitchFamily="34" charset="0"/>
                <a:cs typeface="Calibri" panose="020F0502020204030204" pitchFamily="34" charset="0"/>
              </a:rPr>
              <a:t>.</a:t>
            </a: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Στη χώρα μας  το αλκοόλ είναι νόμιμη ουσία, κοινωνικά αποδεκτή. Η χρήση οινοπνευματωδών ποτών είναι συνυφασμένη με διάφορες εκδηλώσεις της κοινωνικής ζωής και καθώς η Ελλάδα είναι οινοπαραγωγός χώρα, η πρόσβαση είναι εύκολη στους νέους και οι τιμές προσιτές.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smtClean="0">
                <a:latin typeface="Calibri" panose="020F0502020204030204" pitchFamily="34" charset="0"/>
                <a:cs typeface="Calibri" panose="020F0502020204030204" pitchFamily="34" charset="0"/>
              </a:rPr>
              <a:t>Στην </a:t>
            </a:r>
            <a:r>
              <a:rPr lang="el-GR" sz="3800" dirty="0">
                <a:latin typeface="Calibri" panose="020F0502020204030204" pitchFamily="34" charset="0"/>
                <a:cs typeface="Calibri" panose="020F0502020204030204" pitchFamily="34" charset="0"/>
              </a:rPr>
              <a:t>Ελλάδα, παρόλο που θεωρητικά απαγορεύεται η κατανάλωση αλκοόλ από άτομα κάτω των 18 ετών, σε πρακτικό επίπεδο, τόσο η αγορά όσο και η κατανάλωση αλκοόλ από εφήβους είναι σύνηθες γεγονός και ως εκ τούτου, είναι πιο εύκολο για τους εφήβους να υιοθετήσουν τη συμπεριφορά αυτή. </a:t>
            </a:r>
          </a:p>
          <a:p>
            <a:endParaRPr lang="el-GR" dirty="0"/>
          </a:p>
        </p:txBody>
      </p:sp>
    </p:spTree>
    <p:extLst>
      <p:ext uri="{BB962C8B-B14F-4D97-AF65-F5344CB8AC3E}">
        <p14:creationId xmlns:p14="http://schemas.microsoft.com/office/powerpoint/2010/main" val="1285212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pPr algn="just"/>
            <a:r>
              <a:rPr lang="el-GR" sz="2400" dirty="0">
                <a:latin typeface="Calibri" panose="020F0502020204030204" pitchFamily="34" charset="0"/>
                <a:cs typeface="Calibri" panose="020F0502020204030204" pitchFamily="34" charset="0"/>
              </a:rPr>
              <a:t>Σ</a:t>
            </a:r>
            <a:r>
              <a:rPr lang="el-GR" sz="2400" dirty="0" smtClean="0">
                <a:latin typeface="Calibri" panose="020F0502020204030204" pitchFamily="34" charset="0"/>
                <a:cs typeface="Calibri" panose="020F0502020204030204" pitchFamily="34" charset="0"/>
              </a:rPr>
              <a:t>τάσεις </a:t>
            </a:r>
            <a:r>
              <a:rPr lang="el-GR" sz="2400" dirty="0">
                <a:latin typeface="Calibri" panose="020F0502020204030204" pitchFamily="34" charset="0"/>
                <a:cs typeface="Calibri" panose="020F0502020204030204" pitchFamily="34" charset="0"/>
              </a:rPr>
              <a:t>και </a:t>
            </a:r>
            <a:r>
              <a:rPr lang="el-GR" sz="2400" dirty="0" smtClean="0">
                <a:latin typeface="Calibri" panose="020F0502020204030204" pitchFamily="34" charset="0"/>
                <a:cs typeface="Calibri" panose="020F0502020204030204" pitchFamily="34" charset="0"/>
              </a:rPr>
              <a:t>πεποιθήσεις </a:t>
            </a:r>
            <a:r>
              <a:rPr lang="el-GR" sz="2400" dirty="0">
                <a:latin typeface="Calibri" panose="020F0502020204030204" pitchFamily="34" charset="0"/>
                <a:cs typeface="Calibri" panose="020F0502020204030204" pitchFamily="34" charset="0"/>
              </a:rPr>
              <a:t>για την υγεία και την ασθένεια</a:t>
            </a:r>
          </a:p>
        </p:txBody>
      </p:sp>
      <p:sp>
        <p:nvSpPr>
          <p:cNvPr id="3" name="Θέση περιεχομένου 2"/>
          <p:cNvSpPr>
            <a:spLocks noGrp="1"/>
          </p:cNvSpPr>
          <p:nvPr>
            <p:ph idx="1"/>
          </p:nvPr>
        </p:nvSpPr>
        <p:spPr>
          <a:xfrm>
            <a:off x="1331640" y="1447800"/>
            <a:ext cx="7602048" cy="5221560"/>
          </a:xfrm>
        </p:spPr>
        <p:txBody>
          <a:bodyPr>
            <a:normAutofit fontScale="92500" lnSpcReduction="20000"/>
          </a:bodyPr>
          <a:lstStyle/>
          <a:p>
            <a:pPr lvl="0" algn="just"/>
            <a:r>
              <a:rPr lang="el-GR" dirty="0" smtClean="0">
                <a:latin typeface="Calibri" panose="020F0502020204030204" pitchFamily="34" charset="0"/>
                <a:cs typeface="Calibri" panose="020F0502020204030204" pitchFamily="34" charset="0"/>
              </a:rPr>
              <a:t>Η </a:t>
            </a:r>
            <a:r>
              <a:rPr lang="el-GR" dirty="0">
                <a:latin typeface="Calibri" panose="020F0502020204030204" pitchFamily="34" charset="0"/>
                <a:cs typeface="Calibri" panose="020F0502020204030204" pitchFamily="34" charset="0"/>
              </a:rPr>
              <a:t>ατομική ευθύνη</a:t>
            </a:r>
            <a:r>
              <a:rPr lang="el-GR" dirty="0" smtClean="0">
                <a:latin typeface="Calibri" panose="020F0502020204030204" pitchFamily="34" charset="0"/>
                <a:cs typeface="Calibri" panose="020F0502020204030204" pitchFamily="34" charset="0"/>
              </a:rPr>
              <a:t>, ο </a:t>
            </a:r>
            <a:r>
              <a:rPr lang="el-GR" dirty="0">
                <a:latin typeface="Calibri" panose="020F0502020204030204" pitchFamily="34" charset="0"/>
                <a:cs typeface="Calibri" panose="020F0502020204030204" pitchFamily="34" charset="0"/>
              </a:rPr>
              <a:t>προγραμματισμός και η  συμπεριφορά</a:t>
            </a:r>
            <a:r>
              <a:rPr lang="el-GR" dirty="0" smtClean="0">
                <a:latin typeface="Calibri" panose="020F0502020204030204" pitchFamily="34" charset="0"/>
                <a:cs typeface="Calibri" panose="020F0502020204030204" pitchFamily="34" charset="0"/>
              </a:rPr>
              <a:t>, όπως </a:t>
            </a:r>
            <a:r>
              <a:rPr lang="el-GR" dirty="0">
                <a:latin typeface="Calibri" panose="020F0502020204030204" pitchFamily="34" charset="0"/>
                <a:cs typeface="Calibri" panose="020F0502020204030204" pitchFamily="34" charset="0"/>
              </a:rPr>
              <a:t>η διατροφή, το κάπνισμα, η </a:t>
            </a:r>
            <a:r>
              <a:rPr lang="el-GR" dirty="0" smtClean="0">
                <a:latin typeface="Calibri" panose="020F0502020204030204" pitchFamily="34" charset="0"/>
                <a:cs typeface="Calibri" panose="020F0502020204030204" pitchFamily="34" charset="0"/>
              </a:rPr>
              <a:t>άθληση,  </a:t>
            </a:r>
            <a:r>
              <a:rPr lang="el-GR" dirty="0">
                <a:latin typeface="Calibri" panose="020F0502020204030204" pitchFamily="34" charset="0"/>
                <a:cs typeface="Calibri" panose="020F0502020204030204" pitchFamily="34" charset="0"/>
              </a:rPr>
              <a:t>αφορούν τη στάση ζωής του </a:t>
            </a:r>
            <a:r>
              <a:rPr lang="el-GR" dirty="0" smtClean="0">
                <a:latin typeface="Calibri" panose="020F0502020204030204" pitchFamily="34" charset="0"/>
                <a:cs typeface="Calibri" panose="020F0502020204030204" pitchFamily="34" charset="0"/>
              </a:rPr>
              <a:t>ατόμου και </a:t>
            </a:r>
            <a:r>
              <a:rPr lang="el-GR" dirty="0">
                <a:latin typeface="Calibri" panose="020F0502020204030204" pitchFamily="34" charset="0"/>
                <a:cs typeface="Calibri" panose="020F0502020204030204" pitchFamily="34" charset="0"/>
              </a:rPr>
              <a:t>καθορίζουν τη διατήρηση του επιπέδου </a:t>
            </a:r>
            <a:r>
              <a:rPr lang="el-GR" dirty="0" smtClean="0">
                <a:latin typeface="Calibri" panose="020F0502020204030204" pitchFamily="34" charset="0"/>
                <a:cs typeface="Calibri" panose="020F0502020204030204" pitchFamily="34" charset="0"/>
              </a:rPr>
              <a:t>υγείας (</a:t>
            </a:r>
            <a:r>
              <a:rPr lang="el-GR" dirty="0" err="1">
                <a:latin typeface="Calibri" panose="020F0502020204030204" pitchFamily="34" charset="0"/>
                <a:cs typeface="Calibri" panose="020F0502020204030204" pitchFamily="34" charset="0"/>
              </a:rPr>
              <a:t>Μαντή</a:t>
            </a:r>
            <a:r>
              <a:rPr lang="el-GR" dirty="0">
                <a:latin typeface="Calibri" panose="020F0502020204030204" pitchFamily="34" charset="0"/>
                <a:cs typeface="Calibri" panose="020F0502020204030204" pitchFamily="34" charset="0"/>
              </a:rPr>
              <a:t> &amp; </a:t>
            </a:r>
            <a:r>
              <a:rPr lang="el-GR" dirty="0" err="1">
                <a:latin typeface="Calibri" panose="020F0502020204030204" pitchFamily="34" charset="0"/>
                <a:cs typeface="Calibri" panose="020F0502020204030204" pitchFamily="34" charset="0"/>
              </a:rPr>
              <a:t>Τσελέπη</a:t>
            </a:r>
            <a:r>
              <a:rPr lang="el-GR" dirty="0">
                <a:latin typeface="Calibri" panose="020F0502020204030204" pitchFamily="34" charset="0"/>
                <a:cs typeface="Calibri" panose="020F0502020204030204" pitchFamily="34" charset="0"/>
              </a:rPr>
              <a:t>, 2000</a:t>
            </a:r>
            <a:r>
              <a:rPr lang="el-GR" dirty="0" smtClean="0">
                <a:latin typeface="Calibri" panose="020F0502020204030204" pitchFamily="34" charset="0"/>
                <a:cs typeface="Calibri" panose="020F0502020204030204" pitchFamily="34" charset="0"/>
              </a:rPr>
              <a:t>).</a:t>
            </a:r>
          </a:p>
          <a:p>
            <a:pPr lvl="0" algn="just"/>
            <a:endParaRPr lang="el-GR" dirty="0" smtClean="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Στάσεις και πεποιθήσεις: </a:t>
            </a:r>
            <a:r>
              <a:rPr lang="el-GR" dirty="0" smtClean="0">
                <a:latin typeface="Calibri" panose="020F0502020204030204" pitchFamily="34" charset="0"/>
                <a:cs typeface="Calibri" panose="020F0502020204030204" pitchFamily="34" charset="0"/>
              </a:rPr>
              <a:t>καλές υγιεινές διαιτητικές </a:t>
            </a:r>
            <a:r>
              <a:rPr lang="el-GR" dirty="0">
                <a:latin typeface="Calibri" panose="020F0502020204030204" pitchFamily="34" charset="0"/>
                <a:cs typeface="Calibri" panose="020F0502020204030204" pitchFamily="34" charset="0"/>
              </a:rPr>
              <a:t>συνήθειες, </a:t>
            </a:r>
            <a:r>
              <a:rPr lang="el-GR" dirty="0" smtClean="0">
                <a:latin typeface="Calibri" panose="020F0502020204030204" pitchFamily="34" charset="0"/>
                <a:cs typeface="Calibri" panose="020F0502020204030204" pitchFamily="34" charset="0"/>
              </a:rPr>
              <a:t>άθληση, </a:t>
            </a:r>
            <a:r>
              <a:rPr lang="el-GR" dirty="0">
                <a:latin typeface="Calibri" panose="020F0502020204030204" pitchFamily="34" charset="0"/>
                <a:cs typeface="Calibri" panose="020F0502020204030204" pitchFamily="34" charset="0"/>
              </a:rPr>
              <a:t>αποφυγή </a:t>
            </a:r>
            <a:r>
              <a:rPr lang="el-GR" dirty="0" smtClean="0">
                <a:latin typeface="Calibri" panose="020F0502020204030204" pitchFamily="34" charset="0"/>
                <a:cs typeface="Calibri" panose="020F0502020204030204" pitchFamily="34" charset="0"/>
              </a:rPr>
              <a:t>αλκοόλ και καπνίσματος </a:t>
            </a:r>
            <a:r>
              <a:rPr lang="el-GR" dirty="0">
                <a:latin typeface="Calibri" panose="020F0502020204030204" pitchFamily="34" charset="0"/>
                <a:cs typeface="Calibri" panose="020F0502020204030204" pitchFamily="34" charset="0"/>
              </a:rPr>
              <a:t>είναι καίριας σημασίας. Επιπρόσθετα, οι ατομικές πεποιθήσεις απέναντι στον κίνδυνο αποβαίνουν </a:t>
            </a:r>
            <a:r>
              <a:rPr lang="el-GR" dirty="0" smtClean="0">
                <a:latin typeface="Calibri" panose="020F0502020204030204" pitchFamily="34" charset="0"/>
                <a:cs typeface="Calibri" panose="020F0502020204030204" pitchFamily="34" charset="0"/>
              </a:rPr>
              <a:t>καθοριστικές. </a:t>
            </a:r>
            <a:endParaRPr lang="el-GR" dirty="0">
              <a:latin typeface="Calibri" panose="020F0502020204030204" pitchFamily="34" charset="0"/>
              <a:cs typeface="Calibri" panose="020F0502020204030204" pitchFamily="34" charset="0"/>
            </a:endParaRPr>
          </a:p>
          <a:p>
            <a:pPr lvl="0"/>
            <a:endParaRPr lang="en-US" dirty="0"/>
          </a:p>
          <a:p>
            <a:endParaRPr lang="el-GR" dirty="0"/>
          </a:p>
        </p:txBody>
      </p:sp>
    </p:spTree>
    <p:extLst>
      <p:ext uri="{BB962C8B-B14F-4D97-AF65-F5344CB8AC3E}">
        <p14:creationId xmlns:p14="http://schemas.microsoft.com/office/powerpoint/2010/main" val="345247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971600" y="274638"/>
            <a:ext cx="7962088" cy="1143000"/>
          </a:xfrm>
        </p:spPr>
        <p:txBody>
          <a:bodyPr>
            <a:normAutofit/>
          </a:bodyPr>
          <a:lstStyle/>
          <a:p>
            <a:pPr algn="ctr"/>
            <a:r>
              <a:rPr lang="el-GR" sz="2800" dirty="0" smtClean="0">
                <a:latin typeface="Calibri" panose="020F0502020204030204" pitchFamily="34" charset="0"/>
                <a:cs typeface="Calibri" panose="020F0502020204030204" pitchFamily="34" charset="0"/>
              </a:rPr>
              <a:t>Μέσα κοινωνικής </a:t>
            </a:r>
            <a:r>
              <a:rPr lang="el-GR" sz="2800" dirty="0" smtClean="0">
                <a:latin typeface="Calibri" panose="020F0502020204030204" pitchFamily="34" charset="0"/>
                <a:cs typeface="Calibri" panose="020F0502020204030204" pitchFamily="34" charset="0"/>
              </a:rPr>
              <a:t>επικοινωνίας- Μάρκετινγκ - Διαφήμιση</a:t>
            </a:r>
            <a:endParaRPr lang="el-GR" sz="28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435608" y="1447800"/>
            <a:ext cx="7498080" cy="5410200"/>
          </a:xfrm>
        </p:spPr>
        <p:txBody>
          <a:bodyPr>
            <a:normAutofit fontScale="92500" lnSpcReduction="20000"/>
          </a:bodyPr>
          <a:lstStyle/>
          <a:p>
            <a:pPr lvl="0" algn="just"/>
            <a:r>
              <a:rPr lang="el-GR" u="sng" dirty="0" smtClean="0">
                <a:latin typeface="Calibri" panose="020F0502020204030204" pitchFamily="34" charset="0"/>
                <a:cs typeface="Calibri" panose="020F0502020204030204" pitchFamily="34" charset="0"/>
              </a:rPr>
              <a:t>Η «διαθεσιμότητα </a:t>
            </a:r>
            <a:r>
              <a:rPr lang="el-GR" u="sng" dirty="0">
                <a:latin typeface="Calibri" panose="020F0502020204030204" pitchFamily="34" charset="0"/>
                <a:cs typeface="Calibri" panose="020F0502020204030204" pitchFamily="34" charset="0"/>
              </a:rPr>
              <a:t>των πληροφοριών» από τα </a:t>
            </a:r>
            <a:r>
              <a:rPr lang="el-GR" u="sng" dirty="0" smtClean="0">
                <a:latin typeface="Calibri" panose="020F0502020204030204" pitchFamily="34" charset="0"/>
                <a:cs typeface="Calibri" panose="020F0502020204030204" pitchFamily="34" charset="0"/>
              </a:rPr>
              <a:t>ΜΜΕ</a:t>
            </a:r>
            <a:r>
              <a:rPr lang="el-GR" dirty="0" smtClean="0">
                <a:latin typeface="Calibri" panose="020F0502020204030204" pitchFamily="34" charset="0"/>
                <a:cs typeface="Calibri" panose="020F0502020204030204" pitchFamily="34" charset="0"/>
              </a:rPr>
              <a:t>, διαμορφώνει </a:t>
            </a:r>
            <a:r>
              <a:rPr lang="el-GR" dirty="0">
                <a:latin typeface="Calibri" panose="020F0502020204030204" pitchFamily="34" charset="0"/>
                <a:cs typeface="Calibri" panose="020F0502020204030204" pitchFamily="34" charset="0"/>
              </a:rPr>
              <a:t>την αντίληψη του κινδύνου, ανάλογα με τον τρόπο </a:t>
            </a:r>
            <a:r>
              <a:rPr lang="el-GR" dirty="0" smtClean="0">
                <a:latin typeface="Calibri" panose="020F0502020204030204" pitchFamily="34" charset="0"/>
                <a:cs typeface="Calibri" panose="020F0502020204030204" pitchFamily="34" charset="0"/>
              </a:rPr>
              <a:t>περιγραφής, καθώς </a:t>
            </a:r>
            <a:r>
              <a:rPr lang="el-GR" dirty="0">
                <a:latin typeface="Calibri" panose="020F0502020204030204" pitchFamily="34" charset="0"/>
                <a:cs typeface="Calibri" panose="020F0502020204030204" pitchFamily="34" charset="0"/>
              </a:rPr>
              <a:t>όσο μεγαλύτερη πληροφόρηση έχει ένα άτομο για ένα συμβάν, τόσο πιο πιθανό το θεωρεί να συμβεί. </a:t>
            </a:r>
            <a:r>
              <a:rPr lang="el-GR" dirty="0" smtClean="0">
                <a:latin typeface="Calibri" panose="020F0502020204030204" pitchFamily="34" charset="0"/>
                <a:cs typeface="Calibri" panose="020F0502020204030204" pitchFamily="34" charset="0"/>
              </a:rPr>
              <a:t> (</a:t>
            </a:r>
            <a:r>
              <a:rPr lang="el-GR" dirty="0" err="1">
                <a:latin typeface="Calibri" panose="020F0502020204030204" pitchFamily="34" charset="0"/>
                <a:cs typeface="Calibri" panose="020F0502020204030204" pitchFamily="34" charset="0"/>
              </a:rPr>
              <a:t>Μαντή</a:t>
            </a:r>
            <a:r>
              <a:rPr lang="el-GR" dirty="0">
                <a:latin typeface="Calibri" panose="020F0502020204030204" pitchFamily="34" charset="0"/>
                <a:cs typeface="Calibri" panose="020F0502020204030204" pitchFamily="34" charset="0"/>
              </a:rPr>
              <a:t> &amp; </a:t>
            </a:r>
            <a:r>
              <a:rPr lang="el-GR" dirty="0" err="1">
                <a:latin typeface="Calibri" panose="020F0502020204030204" pitchFamily="34" charset="0"/>
                <a:cs typeface="Calibri" panose="020F0502020204030204" pitchFamily="34" charset="0"/>
              </a:rPr>
              <a:t>Τσελέπη</a:t>
            </a:r>
            <a:r>
              <a:rPr lang="el-GR" dirty="0">
                <a:latin typeface="Calibri" panose="020F0502020204030204" pitchFamily="34" charset="0"/>
                <a:cs typeface="Calibri" panose="020F0502020204030204" pitchFamily="34" charset="0"/>
              </a:rPr>
              <a:t>, 2000</a:t>
            </a:r>
            <a:r>
              <a:rPr lang="el-GR" dirty="0" smtClean="0">
                <a:latin typeface="Calibri" panose="020F0502020204030204" pitchFamily="34" charset="0"/>
                <a:cs typeface="Calibri" panose="020F0502020204030204" pitchFamily="34" charset="0"/>
              </a:rPr>
              <a:t>).</a:t>
            </a:r>
          </a:p>
          <a:p>
            <a:pPr lvl="0" algn="just"/>
            <a:endParaRPr lang="el-GR" dirty="0" smtClean="0">
              <a:latin typeface="Calibri" panose="020F0502020204030204" pitchFamily="34" charset="0"/>
              <a:cs typeface="Calibri" panose="020F0502020204030204" pitchFamily="34" charset="0"/>
            </a:endParaRPr>
          </a:p>
          <a:p>
            <a:pPr lvl="0" algn="just"/>
            <a:r>
              <a:rPr lang="el-GR" dirty="0">
                <a:latin typeface="Calibri" panose="020F0502020204030204" pitchFamily="34" charset="0"/>
                <a:cs typeface="Calibri" panose="020F0502020204030204" pitchFamily="34" charset="0"/>
              </a:rPr>
              <a:t>Η επίδραση του μάρκετινγκ και της διαφήμισης στη κατανάλωση αλκοόλ από τους νέους είναι </a:t>
            </a:r>
            <a:r>
              <a:rPr lang="el-GR" dirty="0" smtClean="0">
                <a:latin typeface="Calibri" panose="020F0502020204030204" pitchFamily="34" charset="0"/>
                <a:cs typeface="Calibri" panose="020F0502020204030204" pitchFamily="34" charset="0"/>
              </a:rPr>
              <a:t>ένα θέμα </a:t>
            </a:r>
            <a:r>
              <a:rPr lang="el-GR" dirty="0">
                <a:latin typeface="Calibri" panose="020F0502020204030204" pitchFamily="34" charset="0"/>
                <a:cs typeface="Calibri" panose="020F0502020204030204" pitchFamily="34" charset="0"/>
              </a:rPr>
              <a:t>που έχει προκαλέσει συζήτηση, για το κατά πόσο η διαφήμιση αυξάνει την κατανάλωση και </a:t>
            </a:r>
            <a:r>
              <a:rPr lang="el-GR" dirty="0" smtClean="0">
                <a:latin typeface="Calibri" panose="020F0502020204030204" pitchFamily="34" charset="0"/>
                <a:cs typeface="Calibri" panose="020F0502020204030204" pitchFamily="34" charset="0"/>
              </a:rPr>
              <a:t>την επικίνδυνη </a:t>
            </a:r>
            <a:r>
              <a:rPr lang="el-GR" dirty="0">
                <a:latin typeface="Calibri" panose="020F0502020204030204" pitchFamily="34" charset="0"/>
                <a:cs typeface="Calibri" panose="020F0502020204030204" pitchFamily="34" charset="0"/>
              </a:rPr>
              <a:t>χρήση αλκοόλ στη νεολαία.</a:t>
            </a:r>
            <a:endParaRPr lang="en-US" dirty="0">
              <a:latin typeface="Calibri" panose="020F0502020204030204" pitchFamily="34" charset="0"/>
              <a:cs typeface="Calibri" panose="020F0502020204030204" pitchFamily="34" charset="0"/>
            </a:endParaRPr>
          </a:p>
          <a:p>
            <a:endParaRPr lang="el-GR" dirty="0"/>
          </a:p>
        </p:txBody>
      </p:sp>
    </p:spTree>
    <p:extLst>
      <p:ext uri="{BB962C8B-B14F-4D97-AF65-F5344CB8AC3E}">
        <p14:creationId xmlns:p14="http://schemas.microsoft.com/office/powerpoint/2010/main" val="319291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59832" y="274638"/>
            <a:ext cx="5873856" cy="1143000"/>
          </a:xfrm>
        </p:spPr>
        <p:txBody>
          <a:bodyPr>
            <a:normAutofit/>
          </a:bodyPr>
          <a:lstStyle/>
          <a:p>
            <a:r>
              <a:rPr lang="el-GR" sz="2800" dirty="0" smtClean="0">
                <a:latin typeface="Calibri" panose="020F0502020204030204" pitchFamily="34" charset="0"/>
                <a:cs typeface="Calibri" panose="020F0502020204030204" pitchFamily="34" charset="0"/>
              </a:rPr>
              <a:t>Νομικό πλαίσιο</a:t>
            </a:r>
            <a:endParaRPr lang="el-GR" sz="28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p:txBody>
          <a:bodyPr>
            <a:normAutofit fontScale="85000" lnSpcReduction="20000"/>
          </a:bodyPr>
          <a:lstStyle/>
          <a:p>
            <a:pPr algn="just"/>
            <a:r>
              <a:rPr lang="el-GR" dirty="0" smtClean="0">
                <a:latin typeface="Calibri" panose="020F0502020204030204" pitchFamily="34" charset="0"/>
                <a:cs typeface="Calibri" panose="020F0502020204030204" pitchFamily="34" charset="0"/>
              </a:rPr>
              <a:t>Στη </a:t>
            </a:r>
            <a:r>
              <a:rPr lang="el-GR" dirty="0">
                <a:latin typeface="Calibri" panose="020F0502020204030204" pitchFamily="34" charset="0"/>
                <a:cs typeface="Calibri" panose="020F0502020204030204" pitchFamily="34" charset="0"/>
              </a:rPr>
              <a:t>χρήση και κατάχρηση αλκοόλ από τους εφήβους, σημαντικό ρόλο παίζει και το νομικό πλαίσιο μέσα στο οποίο ζουν τα άτομα αυτά, αφού εκείνο μπορεί να διευκολύνει ή να παρεμποδίσει την πρόσβαση στο αλκοόλ. </a:t>
            </a:r>
            <a:endParaRPr lang="el-GR" dirty="0" smtClean="0">
              <a:latin typeface="Calibri" panose="020F0502020204030204" pitchFamily="34" charset="0"/>
              <a:cs typeface="Calibri" panose="020F0502020204030204" pitchFamily="34" charset="0"/>
            </a:endParaRPr>
          </a:p>
          <a:p>
            <a:pPr algn="just"/>
            <a:endParaRPr lang="el-GR" dirty="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Στην </a:t>
            </a:r>
            <a:r>
              <a:rPr lang="el-GR" dirty="0">
                <a:latin typeface="Calibri" panose="020F0502020204030204" pitchFamily="34" charset="0"/>
                <a:cs typeface="Calibri" panose="020F0502020204030204" pitchFamily="34" charset="0"/>
              </a:rPr>
              <a:t>Ελλάδα, παρόλο που θεωρητικά απαγορεύεται η κατανάλωση αλκοόλ από άτομα κάτω των 18 ετών, σε πρακτικό επίπεδο, τόσο η αγορά όσο και η κατανάλωση αλκοόλ από εφήβους είναι σύνηθες γεγονός και ως εκ τούτου, είναι πιο εύκολο για τους εφήβους να υιοθετήσουν τη συμπεριφορά αυτή </a:t>
            </a:r>
          </a:p>
        </p:txBody>
      </p:sp>
    </p:spTree>
    <p:extLst>
      <p:ext uri="{BB962C8B-B14F-4D97-AF65-F5344CB8AC3E}">
        <p14:creationId xmlns:p14="http://schemas.microsoft.com/office/powerpoint/2010/main" val="16838827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562074"/>
          </a:xfrm>
        </p:spPr>
        <p:txBody>
          <a:bodyPr>
            <a:normAutofit fontScale="90000"/>
          </a:bodyPr>
          <a:lstStyle/>
          <a:p>
            <a:r>
              <a:rPr lang="el-GR" sz="2800" dirty="0">
                <a:latin typeface="Calibri" panose="020F0502020204030204" pitchFamily="34" charset="0"/>
                <a:cs typeface="Calibri" panose="020F0502020204030204" pitchFamily="34" charset="0"/>
              </a:rPr>
              <a:t>Π</a:t>
            </a:r>
            <a:r>
              <a:rPr lang="el-GR" sz="2800" dirty="0" smtClean="0">
                <a:latin typeface="Calibri" panose="020F0502020204030204" pitchFamily="34" charset="0"/>
                <a:cs typeface="Calibri" panose="020F0502020204030204" pitchFamily="34" charset="0"/>
              </a:rPr>
              <a:t>ολιτιστικό </a:t>
            </a:r>
            <a:r>
              <a:rPr lang="el-GR" sz="2800" dirty="0">
                <a:latin typeface="Calibri" panose="020F0502020204030204" pitchFamily="34" charset="0"/>
                <a:cs typeface="Calibri" panose="020F0502020204030204" pitchFamily="34" charset="0"/>
              </a:rPr>
              <a:t>μόρφωμα και </a:t>
            </a:r>
            <a:r>
              <a:rPr lang="el-GR" sz="2800" dirty="0" smtClean="0">
                <a:latin typeface="Calibri" panose="020F0502020204030204" pitchFamily="34" charset="0"/>
                <a:cs typeface="Calibri" panose="020F0502020204030204" pitchFamily="34" charset="0"/>
              </a:rPr>
              <a:t>θρησκευτικές </a:t>
            </a:r>
            <a:r>
              <a:rPr lang="el-GR" sz="2800" dirty="0">
                <a:latin typeface="Calibri" panose="020F0502020204030204" pitchFamily="34" charset="0"/>
                <a:cs typeface="Calibri" panose="020F0502020204030204" pitchFamily="34" charset="0"/>
              </a:rPr>
              <a:t>πεποιθήσεις</a:t>
            </a:r>
          </a:p>
        </p:txBody>
      </p:sp>
      <p:sp>
        <p:nvSpPr>
          <p:cNvPr id="3" name="Θέση περιεχομένου 2"/>
          <p:cNvSpPr>
            <a:spLocks noGrp="1"/>
          </p:cNvSpPr>
          <p:nvPr>
            <p:ph idx="1"/>
          </p:nvPr>
        </p:nvSpPr>
        <p:spPr>
          <a:xfrm>
            <a:off x="971600" y="836712"/>
            <a:ext cx="7962088" cy="6192688"/>
          </a:xfrm>
        </p:spPr>
        <p:txBody>
          <a:bodyPr>
            <a:normAutofit fontScale="70000" lnSpcReduction="20000"/>
          </a:bodyPr>
          <a:lstStyle/>
          <a:p>
            <a:pPr algn="just"/>
            <a:r>
              <a:rPr lang="el-GR" dirty="0" smtClean="0">
                <a:latin typeface="Calibri" panose="020F0502020204030204" pitchFamily="34" charset="0"/>
                <a:cs typeface="Calibri" panose="020F0502020204030204" pitchFamily="34" charset="0"/>
              </a:rPr>
              <a:t>Το </a:t>
            </a:r>
            <a:r>
              <a:rPr lang="el-GR" dirty="0">
                <a:latin typeface="Calibri" panose="020F0502020204030204" pitchFamily="34" charset="0"/>
                <a:cs typeface="Calibri" panose="020F0502020204030204" pitchFamily="34" charset="0"/>
              </a:rPr>
              <a:t>‘πολιτιστικό μόρφωμα</a:t>
            </a:r>
            <a:r>
              <a:rPr lang="el-GR" dirty="0" smtClean="0">
                <a:latin typeface="Calibri" panose="020F0502020204030204" pitchFamily="34" charset="0"/>
                <a:cs typeface="Calibri" panose="020F0502020204030204" pitchFamily="34" charset="0"/>
              </a:rPr>
              <a:t>’ είναι </a:t>
            </a:r>
            <a:r>
              <a:rPr lang="el-GR" dirty="0">
                <a:latin typeface="Calibri" panose="020F0502020204030204" pitchFamily="34" charset="0"/>
                <a:cs typeface="Calibri" panose="020F0502020204030204" pitchFamily="34" charset="0"/>
              </a:rPr>
              <a:t>«η συνολική κοινωνική κληρονομιά που μεταδίδεται από τη μία γενιά στην άλλη μέσα σε μία κοινωνία</a:t>
            </a:r>
            <a:r>
              <a:rPr lang="el-GR" dirty="0" smtClean="0">
                <a:latin typeface="Calibri" panose="020F0502020204030204" pitchFamily="34" charset="0"/>
                <a:cs typeface="Calibri" panose="020F0502020204030204" pitchFamily="34" charset="0"/>
              </a:rPr>
              <a:t>»</a:t>
            </a:r>
          </a:p>
          <a:p>
            <a:pPr algn="just"/>
            <a:endParaRPr lang="el-GR" dirty="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Η </a:t>
            </a:r>
            <a:r>
              <a:rPr lang="el-GR" dirty="0">
                <a:latin typeface="Calibri" panose="020F0502020204030204" pitchFamily="34" charset="0"/>
                <a:cs typeface="Calibri" panose="020F0502020204030204" pitchFamily="34" charset="0"/>
              </a:rPr>
              <a:t>‘κοινωνική κληρονομιά</a:t>
            </a:r>
            <a:r>
              <a:rPr lang="el-GR" dirty="0" smtClean="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«εμπεριέχει το σύνολο των προσδοκιών ή των τύπων συμπεριφοράς την οποία αποκτούν τα άτομα μέσω της μάθησης ή της κοινωνικοποίησης σε μία συγκεκριμένη κοινωνία</a:t>
            </a:r>
            <a:r>
              <a:rPr lang="el-GR" dirty="0" smtClean="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Μάντη και συν., 2000</a:t>
            </a:r>
            <a:r>
              <a:rPr lang="el-GR" dirty="0" smtClean="0">
                <a:latin typeface="Calibri" panose="020F0502020204030204" pitchFamily="34" charset="0"/>
                <a:cs typeface="Calibri" panose="020F0502020204030204" pitchFamily="34" charset="0"/>
              </a:rPr>
              <a:t>).</a:t>
            </a:r>
          </a:p>
          <a:p>
            <a:pPr algn="just"/>
            <a:endParaRPr lang="el-GR" dirty="0">
              <a:latin typeface="Calibri" panose="020F0502020204030204" pitchFamily="34" charset="0"/>
              <a:cs typeface="Calibri" panose="020F0502020204030204" pitchFamily="34" charset="0"/>
            </a:endParaRPr>
          </a:p>
          <a:p>
            <a:pPr lvl="0" algn="just"/>
            <a:r>
              <a:rPr lang="el-GR" dirty="0" smtClean="0">
                <a:latin typeface="Calibri" panose="020F0502020204030204" pitchFamily="34" charset="0"/>
                <a:cs typeface="Calibri" panose="020F0502020204030204" pitchFamily="34" charset="0"/>
              </a:rPr>
              <a:t>Στην υιοθέτηση </a:t>
            </a:r>
            <a:r>
              <a:rPr lang="el-GR" dirty="0">
                <a:latin typeface="Calibri" panose="020F0502020204030204" pitchFamily="34" charset="0"/>
                <a:cs typeface="Calibri" panose="020F0502020204030204" pitchFamily="34" charset="0"/>
              </a:rPr>
              <a:t>πρακτικών έκθεσης ή προστασίας στους κινδύνους για την </a:t>
            </a:r>
            <a:r>
              <a:rPr lang="el-GR" dirty="0" smtClean="0">
                <a:latin typeface="Calibri" panose="020F0502020204030204" pitchFamily="34" charset="0"/>
                <a:cs typeface="Calibri" panose="020F0502020204030204" pitchFamily="34" charset="0"/>
              </a:rPr>
              <a:t>υγεία</a:t>
            </a:r>
            <a:r>
              <a:rPr lang="el-GR" dirty="0">
                <a:latin typeface="Calibri" panose="020F0502020204030204" pitchFamily="34" charset="0"/>
                <a:cs typeface="Calibri" panose="020F0502020204030204" pitchFamily="34" charset="0"/>
              </a:rPr>
              <a:t> </a:t>
            </a:r>
            <a:r>
              <a:rPr lang="el-GR" dirty="0" smtClean="0">
                <a:latin typeface="Calibri" panose="020F0502020204030204" pitchFamily="34" charset="0"/>
                <a:cs typeface="Calibri" panose="020F0502020204030204" pitchFamily="34" charset="0"/>
              </a:rPr>
              <a:t>σημαντικό ρόλο διαδραματίζουν τα πολιτιστικά στοιχεία και η κουλτούρα μιας περιοχής που συμβάλουν ή αποτρέπουν το άτομο από τη χρήση αλκοόλ</a:t>
            </a:r>
            <a:r>
              <a:rPr lang="el-GR" dirty="0">
                <a:latin typeface="Calibri" panose="020F0502020204030204" pitchFamily="34" charset="0"/>
                <a:cs typeface="Calibri" panose="020F0502020204030204" pitchFamily="34" charset="0"/>
              </a:rPr>
              <a:t>. Η κουλτούρα και τα πολιτιστικά στοιχεία της κάθε χώρας συμβάλλουν </a:t>
            </a:r>
            <a:r>
              <a:rPr lang="el-GR" dirty="0" smtClean="0">
                <a:latin typeface="Calibri" panose="020F0502020204030204" pitchFamily="34" charset="0"/>
                <a:cs typeface="Calibri" panose="020F0502020204030204" pitchFamily="34" charset="0"/>
              </a:rPr>
              <a:t>ή αποτρέπουν </a:t>
            </a:r>
            <a:r>
              <a:rPr lang="el-GR" dirty="0">
                <a:latin typeface="Calibri" panose="020F0502020204030204" pitchFamily="34" charset="0"/>
                <a:cs typeface="Calibri" panose="020F0502020204030204" pitchFamily="34" charset="0"/>
              </a:rPr>
              <a:t>το άτομο από τη χρήση αλκοόλ. Στις μεσογειακές χώρες, το αλκοόλ </a:t>
            </a:r>
            <a:r>
              <a:rPr lang="el-GR" dirty="0" smtClean="0">
                <a:latin typeface="Calibri" panose="020F0502020204030204" pitchFamily="34" charset="0"/>
                <a:cs typeface="Calibri" panose="020F0502020204030204" pitchFamily="34" charset="0"/>
              </a:rPr>
              <a:t>είναι παρόν </a:t>
            </a:r>
            <a:r>
              <a:rPr lang="el-GR" dirty="0">
                <a:latin typeface="Calibri" panose="020F0502020204030204" pitchFamily="34" charset="0"/>
                <a:cs typeface="Calibri" panose="020F0502020204030204" pitchFamily="34" charset="0"/>
              </a:rPr>
              <a:t>σε γεύματα και σε ιδιαίτερες περιπτώσεις</a:t>
            </a:r>
            <a:endParaRPr lang="el-GR" dirty="0" smtClean="0">
              <a:latin typeface="Calibri" panose="020F0502020204030204" pitchFamily="34" charset="0"/>
              <a:cs typeface="Calibri" panose="020F0502020204030204" pitchFamily="34" charset="0"/>
            </a:endParaRPr>
          </a:p>
          <a:p>
            <a:pPr lvl="0" algn="just"/>
            <a:endParaRPr lang="el-GR" dirty="0" smtClean="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Οι πολιτισμικοί </a:t>
            </a:r>
            <a:r>
              <a:rPr lang="el-GR" dirty="0" smtClean="0">
                <a:latin typeface="Calibri" panose="020F0502020204030204" pitchFamily="34" charset="0"/>
                <a:cs typeface="Calibri" panose="020F0502020204030204" pitchFamily="34" charset="0"/>
              </a:rPr>
              <a:t>παράγοντες </a:t>
            </a:r>
            <a:r>
              <a:rPr lang="el-GR" dirty="0">
                <a:latin typeface="Calibri" panose="020F0502020204030204" pitchFamily="34" charset="0"/>
                <a:cs typeface="Calibri" panose="020F0502020204030204" pitchFamily="34" charset="0"/>
              </a:rPr>
              <a:t>επηρεάζουν το βίωμα και την εμπειρία  στη χρήση αλκοόλ </a:t>
            </a:r>
            <a:r>
              <a:rPr lang="el-GR" dirty="0" smtClean="0">
                <a:latin typeface="Calibri" panose="020F0502020204030204" pitchFamily="34" charset="0"/>
                <a:cs typeface="Calibri" panose="020F0502020204030204" pitchFamily="34" charset="0"/>
              </a:rPr>
              <a:t>καθώς  το ‘πολιτιστικό μόρφωμα’,  επηρεάζει αρνητικά η θετικά τον κίνδυνο της έκθεσης.  </a:t>
            </a:r>
          </a:p>
        </p:txBody>
      </p:sp>
    </p:spTree>
    <p:extLst>
      <p:ext uri="{BB962C8B-B14F-4D97-AF65-F5344CB8AC3E}">
        <p14:creationId xmlns:p14="http://schemas.microsoft.com/office/powerpoint/2010/main" val="2665169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987824" y="274638"/>
            <a:ext cx="5945864" cy="562074"/>
          </a:xfrm>
        </p:spPr>
        <p:txBody>
          <a:bodyPr>
            <a:normAutofit fontScale="90000"/>
          </a:bodyPr>
          <a:lstStyle/>
          <a:p>
            <a:r>
              <a:rPr lang="el-GR" dirty="0" smtClean="0"/>
              <a:t>Συμπερασματικά</a:t>
            </a:r>
            <a:endParaRPr lang="el-GR" dirty="0"/>
          </a:p>
        </p:txBody>
      </p:sp>
      <p:sp>
        <p:nvSpPr>
          <p:cNvPr id="3" name="Θέση περιεχομένου 2"/>
          <p:cNvSpPr>
            <a:spLocks noGrp="1"/>
          </p:cNvSpPr>
          <p:nvPr>
            <p:ph idx="1"/>
          </p:nvPr>
        </p:nvSpPr>
        <p:spPr>
          <a:xfrm>
            <a:off x="1435608" y="836712"/>
            <a:ext cx="7498080" cy="6021288"/>
          </a:xfrm>
        </p:spPr>
        <p:txBody>
          <a:bodyPr>
            <a:normAutofit fontScale="62500" lnSpcReduction="20000"/>
          </a:bodyPr>
          <a:lstStyle/>
          <a:p>
            <a:pPr algn="just"/>
            <a:r>
              <a:rPr lang="el-GR" dirty="0" smtClean="0">
                <a:latin typeface="Calibri" panose="020F0502020204030204" pitchFamily="34" charset="0"/>
                <a:cs typeface="Calibri" panose="020F0502020204030204" pitchFamily="34" charset="0"/>
              </a:rPr>
              <a:t>Καθώς η υπερβολική </a:t>
            </a:r>
            <a:r>
              <a:rPr lang="el-GR" dirty="0">
                <a:latin typeface="Calibri" panose="020F0502020204030204" pitchFamily="34" charset="0"/>
                <a:cs typeface="Calibri" panose="020F0502020204030204" pitchFamily="34" charset="0"/>
              </a:rPr>
              <a:t>κατανάλωση αλκοόλ μεταξύ των ατόμων εφηβικής ηλικίας αποτελεί ένα πολύ σοβαρό πρόβλημα δημόσιας υγείας παγκοσμίως εξαιτίας του </a:t>
            </a:r>
            <a:r>
              <a:rPr lang="el-GR" dirty="0" smtClean="0">
                <a:latin typeface="Calibri" panose="020F0502020204030204" pitchFamily="34" charset="0"/>
                <a:cs typeface="Calibri" panose="020F0502020204030204" pitchFamily="34" charset="0"/>
              </a:rPr>
              <a:t>υψηλού </a:t>
            </a:r>
            <a:r>
              <a:rPr lang="el-GR" dirty="0" err="1">
                <a:latin typeface="Calibri" panose="020F0502020204030204" pitchFamily="34" charset="0"/>
                <a:cs typeface="Calibri" panose="020F0502020204030204" pitchFamily="34" charset="0"/>
              </a:rPr>
              <a:t>επιπολασμού</a:t>
            </a:r>
            <a:r>
              <a:rPr lang="el-GR" dirty="0">
                <a:latin typeface="Calibri" panose="020F0502020204030204" pitchFamily="34" charset="0"/>
                <a:cs typeface="Calibri" panose="020F0502020204030204" pitchFamily="34" charset="0"/>
              </a:rPr>
              <a:t> της </a:t>
            </a:r>
            <a:r>
              <a:rPr lang="el-GR" dirty="0" smtClean="0">
                <a:latin typeface="Calibri" panose="020F0502020204030204" pitchFamily="34" charset="0"/>
                <a:cs typeface="Calibri" panose="020F0502020204030204" pitchFamily="34" charset="0"/>
              </a:rPr>
              <a:t>και των </a:t>
            </a:r>
            <a:r>
              <a:rPr lang="el-GR" dirty="0">
                <a:latin typeface="Calibri" panose="020F0502020204030204" pitchFamily="34" charset="0"/>
                <a:cs typeface="Calibri" panose="020F0502020204030204" pitchFamily="34" charset="0"/>
              </a:rPr>
              <a:t>επιπτώσεων </a:t>
            </a:r>
            <a:r>
              <a:rPr lang="el-GR" dirty="0" smtClean="0">
                <a:latin typeface="Calibri" panose="020F0502020204030204" pitchFamily="34" charset="0"/>
                <a:cs typeface="Calibri" panose="020F0502020204030204" pitchFamily="34" charset="0"/>
              </a:rPr>
              <a:t>αυτής της συμπεριφοράς είναι σημαντικ</a:t>
            </a:r>
            <a:r>
              <a:rPr lang="el-GR" dirty="0">
                <a:latin typeface="Calibri" panose="020F0502020204030204" pitchFamily="34" charset="0"/>
                <a:cs typeface="Calibri" panose="020F0502020204030204" pitchFamily="34" charset="0"/>
              </a:rPr>
              <a:t>ή</a:t>
            </a:r>
            <a:r>
              <a:rPr lang="el-GR" dirty="0" smtClean="0">
                <a:latin typeface="Calibri" panose="020F0502020204030204" pitchFamily="34" charset="0"/>
                <a:cs typeface="Calibri" panose="020F0502020204030204" pitchFamily="34" charset="0"/>
              </a:rPr>
              <a:t> η αντιμετώπιση και διαχείριση των αρνητικών κοινωνικών και πολιτισμικών παραγόντων.  </a:t>
            </a:r>
          </a:p>
          <a:p>
            <a:pPr algn="just"/>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Για </a:t>
            </a:r>
            <a:r>
              <a:rPr lang="el-GR" dirty="0">
                <a:latin typeface="Calibri" panose="020F0502020204030204" pitchFamily="34" charset="0"/>
                <a:cs typeface="Calibri" panose="020F0502020204030204" pitchFamily="34" charset="0"/>
              </a:rPr>
              <a:t>την αντιμετώπιση της ευρείας κατανάλωσης αλκοόλ στην εφηβική ηλικία, σημαντικό ρόλο διαδραματίζουν τα προγράμματα ενημέρωσης και καθοδήγησης αγωγής υγείας, τα οποία στοχεύουν στη βελτίωση της συμπεριφοράς των εφήβων, στην αποφυγή υιοθέτησης επικίνδυνων εθισμών, όπως είναι το αλκοόλ, το κάπνισμα και η χρήση ουσιών και γενικά προάγουν τη σωματική, την πνευματική και την κοινωνική ευεξία. </a:t>
            </a:r>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 </a:t>
            </a:r>
          </a:p>
          <a:p>
            <a:pPr algn="just"/>
            <a:r>
              <a:rPr lang="el-GR" dirty="0">
                <a:latin typeface="Calibri" panose="020F0502020204030204" pitchFamily="34" charset="0"/>
                <a:cs typeface="Calibri" panose="020F0502020204030204" pitchFamily="34" charset="0"/>
              </a:rPr>
              <a:t>Ι</a:t>
            </a:r>
            <a:r>
              <a:rPr lang="el-GR" dirty="0" smtClean="0">
                <a:latin typeface="Calibri" panose="020F0502020204030204" pitchFamily="34" charset="0"/>
                <a:cs typeface="Calibri" panose="020F0502020204030204" pitchFamily="34" charset="0"/>
              </a:rPr>
              <a:t>διαίτερη </a:t>
            </a:r>
            <a:r>
              <a:rPr lang="el-GR" dirty="0">
                <a:latin typeface="Calibri" panose="020F0502020204030204" pitchFamily="34" charset="0"/>
                <a:cs typeface="Calibri" panose="020F0502020204030204" pitchFamily="34" charset="0"/>
              </a:rPr>
              <a:t>έμφαση θα πρέπει να </a:t>
            </a:r>
            <a:r>
              <a:rPr lang="el-GR" dirty="0" smtClean="0">
                <a:latin typeface="Calibri" panose="020F0502020204030204" pitchFamily="34" charset="0"/>
                <a:cs typeface="Calibri" panose="020F0502020204030204" pitchFamily="34" charset="0"/>
              </a:rPr>
              <a:t>δοθεί </a:t>
            </a:r>
            <a:r>
              <a:rPr lang="el-GR" dirty="0">
                <a:latin typeface="Calibri" panose="020F0502020204030204" pitchFamily="34" charset="0"/>
                <a:cs typeface="Calibri" panose="020F0502020204030204" pitchFamily="34" charset="0"/>
              </a:rPr>
              <a:t>στην έννοια της </a:t>
            </a:r>
            <a:r>
              <a:rPr lang="el-GR" dirty="0" err="1" smtClean="0">
                <a:latin typeface="Calibri" panose="020F0502020204030204" pitchFamily="34" charset="0"/>
                <a:cs typeface="Calibri" panose="020F0502020204030204" pitchFamily="34" charset="0"/>
              </a:rPr>
              <a:t>αυτοαποτελεσματικότητας</a:t>
            </a:r>
            <a:r>
              <a:rPr lang="el-GR" dirty="0" smtClean="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η οποία συμβάλλει αποφασιστικά στη μείωση του κινδύνου πρώιμης έναρξης ή κατάχρησης αλκοόλ από τους εφήβους, </a:t>
            </a:r>
            <a:r>
              <a:rPr lang="el-GR" dirty="0" smtClean="0">
                <a:latin typeface="Calibri" panose="020F0502020204030204" pitchFamily="34" charset="0"/>
                <a:cs typeface="Calibri" panose="020F0502020204030204" pitchFamily="34" charset="0"/>
              </a:rPr>
              <a:t>ενώ παράλληλα </a:t>
            </a:r>
            <a:r>
              <a:rPr lang="el-GR" dirty="0">
                <a:latin typeface="Calibri" panose="020F0502020204030204" pitchFamily="34" charset="0"/>
                <a:cs typeface="Calibri" panose="020F0502020204030204" pitchFamily="34" charset="0"/>
              </a:rPr>
              <a:t>πολύ σημαντικό ρόλο </a:t>
            </a:r>
            <a:r>
              <a:rPr lang="el-GR" dirty="0" smtClean="0">
                <a:latin typeface="Calibri" panose="020F0502020204030204" pitchFamily="34" charset="0"/>
                <a:cs typeface="Calibri" panose="020F0502020204030204" pitchFamily="34" charset="0"/>
              </a:rPr>
              <a:t>παίζει η διαδικασία </a:t>
            </a:r>
            <a:r>
              <a:rPr lang="el-GR" dirty="0">
                <a:latin typeface="Calibri" panose="020F0502020204030204" pitchFamily="34" charset="0"/>
                <a:cs typeface="Calibri" panose="020F0502020204030204" pitchFamily="34" charset="0"/>
              </a:rPr>
              <a:t>της αγωγής υγείας </a:t>
            </a:r>
            <a:r>
              <a:rPr lang="el-GR" dirty="0" smtClean="0">
                <a:latin typeface="Calibri" panose="020F0502020204030204" pitchFamily="34" charset="0"/>
                <a:cs typeface="Calibri" panose="020F0502020204030204" pitchFamily="34" charset="0"/>
              </a:rPr>
              <a:t>στην </a:t>
            </a:r>
            <a:r>
              <a:rPr lang="el-GR" dirty="0">
                <a:latin typeface="Calibri" panose="020F0502020204030204" pitchFamily="34" charset="0"/>
                <a:cs typeface="Calibri" panose="020F0502020204030204" pitchFamily="34" charset="0"/>
              </a:rPr>
              <a:t>πρόληψη υιοθέτησης </a:t>
            </a:r>
            <a:r>
              <a:rPr lang="el-GR" dirty="0" smtClean="0">
                <a:latin typeface="Calibri" panose="020F0502020204030204" pitchFamily="34" charset="0"/>
                <a:cs typeface="Calibri" panose="020F0502020204030204" pitchFamily="34" charset="0"/>
              </a:rPr>
              <a:t>υγιεινών συμπεριφορών </a:t>
            </a:r>
            <a:r>
              <a:rPr lang="el-GR" dirty="0">
                <a:latin typeface="Calibri" panose="020F0502020204030204" pitchFamily="34" charset="0"/>
                <a:cs typeface="Calibri" panose="020F0502020204030204" pitchFamily="34" charset="0"/>
              </a:rPr>
              <a:t>από τους εφήβους. </a:t>
            </a:r>
          </a:p>
        </p:txBody>
      </p:sp>
    </p:spTree>
    <p:extLst>
      <p:ext uri="{BB962C8B-B14F-4D97-AF65-F5344CB8AC3E}">
        <p14:creationId xmlns:p14="http://schemas.microsoft.com/office/powerpoint/2010/main" val="888023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3108" y="274638"/>
            <a:ext cx="6790580" cy="511156"/>
          </a:xfrm>
        </p:spPr>
        <p:txBody>
          <a:bodyPr>
            <a:normAutofit fontScale="90000"/>
          </a:bodyPr>
          <a:lstStyle/>
          <a:p>
            <a:r>
              <a:rPr lang="el-GR" dirty="0" smtClean="0"/>
              <a:t> </a:t>
            </a:r>
            <a:endParaRPr lang="en-US" dirty="0"/>
          </a:p>
        </p:txBody>
      </p:sp>
      <p:sp>
        <p:nvSpPr>
          <p:cNvPr id="3" name="2 - Θέση περιεχομένου"/>
          <p:cNvSpPr>
            <a:spLocks noGrp="1"/>
          </p:cNvSpPr>
          <p:nvPr>
            <p:ph idx="1"/>
          </p:nvPr>
        </p:nvSpPr>
        <p:spPr>
          <a:xfrm>
            <a:off x="1071538" y="857232"/>
            <a:ext cx="7862150" cy="5391168"/>
          </a:xfrm>
        </p:spPr>
        <p:txBody>
          <a:bodyPr>
            <a:normAutofit/>
          </a:bodyPr>
          <a:lstStyle/>
          <a:p>
            <a:pPr algn="just"/>
            <a:r>
              <a:rPr lang="el-GR" sz="2000" dirty="0" smtClean="0">
                <a:latin typeface="Calibri" pitchFamily="34" charset="0"/>
                <a:cs typeface="Calibri" pitchFamily="34" charset="0"/>
              </a:rPr>
              <a:t> </a:t>
            </a:r>
            <a:endParaRPr lang="en-US" sz="2000" dirty="0" smtClean="0">
              <a:latin typeface="Calibri" pitchFamily="34" charset="0"/>
              <a:cs typeface="Calibri" pitchFamily="34" charset="0"/>
            </a:endParaRPr>
          </a:p>
          <a:p>
            <a:endParaRPr lang="en-US" dirty="0"/>
          </a:p>
        </p:txBody>
      </p:sp>
      <p:sp>
        <p:nvSpPr>
          <p:cNvPr id="7" name="6 - TextBox"/>
          <p:cNvSpPr txBox="1"/>
          <p:nvPr/>
        </p:nvSpPr>
        <p:spPr>
          <a:xfrm>
            <a:off x="2643174" y="5572140"/>
            <a:ext cx="4572032" cy="707886"/>
          </a:xfrm>
          <a:prstGeom prst="rect">
            <a:avLst/>
          </a:prstGeom>
          <a:noFill/>
        </p:spPr>
        <p:txBody>
          <a:bodyPr wrap="square" rtlCol="0">
            <a:spAutoFit/>
          </a:bodyPr>
          <a:lstStyle/>
          <a:p>
            <a:pPr algn="ctr"/>
            <a:r>
              <a:rPr lang="el-GR" sz="4000" b="1" i="1" dirty="0" smtClean="0">
                <a:solidFill>
                  <a:schemeClr val="accent1">
                    <a:lumMod val="50000"/>
                  </a:schemeClr>
                </a:solidFill>
                <a:latin typeface="Calibri" pitchFamily="34" charset="0"/>
                <a:cs typeface="Calibri" pitchFamily="34" charset="0"/>
              </a:rPr>
              <a:t>Ευχαριστώ</a:t>
            </a:r>
            <a:r>
              <a:rPr lang="el-GR" dirty="0" smtClean="0"/>
              <a:t> </a:t>
            </a:r>
            <a:endParaRPr lang="en-US" dirty="0"/>
          </a:p>
        </p:txBody>
      </p:sp>
      <p:pic>
        <p:nvPicPr>
          <p:cNvPr id="8" name="Picture 4" descr="Αποτέλεσμα εικόνας για social determinants of health"/>
          <p:cNvPicPr>
            <a:picLocks noChangeAspect="1" noChangeArrowheads="1"/>
          </p:cNvPicPr>
          <p:nvPr/>
        </p:nvPicPr>
        <p:blipFill>
          <a:blip r:embed="rId2"/>
          <a:srcRect/>
          <a:stretch>
            <a:fillRect/>
          </a:stretch>
        </p:blipFill>
        <p:spPr bwMode="auto">
          <a:xfrm>
            <a:off x="1214414" y="951137"/>
            <a:ext cx="7572428" cy="4621004"/>
          </a:xfrm>
          <a:prstGeom prst="rect">
            <a:avLst/>
          </a:prstGeom>
          <a:noFill/>
        </p:spPr>
      </p:pic>
    </p:spTree>
    <p:extLst>
      <p:ext uri="{BB962C8B-B14F-4D97-AF65-F5344CB8AC3E}">
        <p14:creationId xmlns:p14="http://schemas.microsoft.com/office/powerpoint/2010/main" val="2185422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alibri" panose="020F0502020204030204" pitchFamily="34" charset="0"/>
                <a:cs typeface="Calibri" panose="020F0502020204030204" pitchFamily="34" charset="0"/>
              </a:rPr>
              <a:t>Ο Ορισμός της Υγείας</a:t>
            </a:r>
            <a:endParaRPr lang="en-US" dirty="0">
              <a:latin typeface="Calibri" panose="020F0502020204030204" pitchFamily="34" charset="0"/>
              <a:cs typeface="Calibri" panose="020F0502020204030204" pitchFamily="34" charset="0"/>
            </a:endParaRPr>
          </a:p>
        </p:txBody>
      </p:sp>
      <p:graphicFrame>
        <p:nvGraphicFramePr>
          <p:cNvPr id="4" name="3 - Θέση περιεχομένου"/>
          <p:cNvGraphicFramePr>
            <a:graphicFrameLocks noGrp="1"/>
          </p:cNvGraphicFramePr>
          <p:nvPr>
            <p:ph idx="1"/>
          </p:nvPr>
        </p:nvGraphicFramePr>
        <p:xfrm>
          <a:off x="1435100" y="3071810"/>
          <a:ext cx="6280172" cy="29289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 TextBox"/>
          <p:cNvSpPr txBox="1"/>
          <p:nvPr/>
        </p:nvSpPr>
        <p:spPr>
          <a:xfrm>
            <a:off x="1142976" y="1417638"/>
            <a:ext cx="7790712" cy="1569660"/>
          </a:xfrm>
          <a:prstGeom prst="rect">
            <a:avLst/>
          </a:prstGeom>
          <a:noFill/>
        </p:spPr>
        <p:txBody>
          <a:bodyPr wrap="square" rtlCol="0">
            <a:spAutoFit/>
          </a:bodyPr>
          <a:lstStyle/>
          <a:p>
            <a:pPr algn="just"/>
            <a:r>
              <a:rPr lang="el-GR" sz="2400" dirty="0" smtClean="0">
                <a:latin typeface="Calibri" pitchFamily="34" charset="0"/>
                <a:cs typeface="Calibri" pitchFamily="34" charset="0"/>
              </a:rPr>
              <a:t>Ο ορισμός της ΠΟΥ: «η Υγεία δεν ορίζεται ως απουσία ασθένειας ή αναπηρίας, αλλά ως κατάσταση που χαρακτηρίζεται από σωματική, ψυχική  και κοινωνική ευεξία» (WHO,1948)</a:t>
            </a:r>
            <a:endParaRPr lang="en-US" sz="2400" dirty="0"/>
          </a:p>
        </p:txBody>
      </p:sp>
      <p:sp>
        <p:nvSpPr>
          <p:cNvPr id="6" name="5 - TextBox"/>
          <p:cNvSpPr txBox="1"/>
          <p:nvPr/>
        </p:nvSpPr>
        <p:spPr>
          <a:xfrm>
            <a:off x="7715272" y="4357694"/>
            <a:ext cx="1428728" cy="369332"/>
          </a:xfrm>
          <a:prstGeom prst="rect">
            <a:avLst/>
          </a:prstGeom>
          <a:solidFill>
            <a:schemeClr val="accent2">
              <a:lumMod val="20000"/>
              <a:lumOff val="80000"/>
            </a:schemeClr>
          </a:solidFill>
        </p:spPr>
        <p:txBody>
          <a:bodyPr wrap="square" rtlCol="0">
            <a:spAutoFit/>
          </a:bodyPr>
          <a:lstStyle/>
          <a:p>
            <a:r>
              <a:rPr lang="el-GR" b="1" dirty="0" smtClean="0">
                <a:solidFill>
                  <a:schemeClr val="accent3">
                    <a:lumMod val="75000"/>
                  </a:schemeClr>
                </a:solidFill>
              </a:rPr>
              <a:t>ΕΥΕΞΙΑ</a:t>
            </a:r>
            <a:endParaRPr lang="en-US" b="1" dirty="0">
              <a:solidFill>
                <a:schemeClr val="accent3">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706090"/>
          </a:xfrm>
        </p:spPr>
        <p:txBody>
          <a:bodyPr>
            <a:normAutofit fontScale="90000"/>
          </a:bodyPr>
          <a:lstStyle/>
          <a:p>
            <a:r>
              <a:rPr lang="el-GR" sz="2800" dirty="0" smtClean="0">
                <a:latin typeface="Calibri" panose="020F0502020204030204" pitchFamily="34" charset="0"/>
                <a:cs typeface="Calibri" panose="020F0502020204030204" pitchFamily="34" charset="0"/>
              </a:rPr>
              <a:t>Κοινωνικοί προσδιοριστές υγείας</a:t>
            </a:r>
            <a:r>
              <a:rPr lang="el-GR" sz="2400" dirty="0"/>
              <a:t> “Social </a:t>
            </a:r>
            <a:r>
              <a:rPr lang="el-GR" sz="2400" dirty="0" err="1"/>
              <a:t>Determinants</a:t>
            </a:r>
            <a:r>
              <a:rPr lang="el-GR" sz="2400" dirty="0"/>
              <a:t> of Health” (</a:t>
            </a:r>
            <a:r>
              <a:rPr lang="el-GR" sz="2400" dirty="0" err="1"/>
              <a:t>SDοH</a:t>
            </a:r>
            <a:r>
              <a:rPr lang="el-GR" sz="2400" dirty="0"/>
              <a:t>) </a:t>
            </a:r>
            <a:endParaRPr lang="el-GR" sz="28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331640" y="1196752"/>
            <a:ext cx="7416824" cy="5544616"/>
          </a:xfrm>
        </p:spPr>
        <p:txBody>
          <a:bodyPr>
            <a:normAutofit fontScale="92500" lnSpcReduction="10000"/>
          </a:bodyPr>
          <a:lstStyle/>
          <a:p>
            <a:pPr algn="just"/>
            <a:r>
              <a:rPr lang="el-GR" sz="2800" dirty="0" smtClean="0">
                <a:latin typeface="Calibri" panose="020F0502020204030204" pitchFamily="34" charset="0"/>
                <a:cs typeface="Calibri" panose="020F0502020204030204" pitchFamily="34" charset="0"/>
              </a:rPr>
              <a:t>Ο Π.Ο.Υ ορίζει ως </a:t>
            </a:r>
            <a:r>
              <a:rPr lang="el-GR" sz="2800" dirty="0">
                <a:latin typeface="Calibri" panose="020F0502020204030204" pitchFamily="34" charset="0"/>
                <a:cs typeface="Calibri" panose="020F0502020204030204" pitchFamily="34" charset="0"/>
              </a:rPr>
              <a:t>κοινωνικούς προσδιοριστές της </a:t>
            </a:r>
            <a:r>
              <a:rPr lang="el-GR" sz="2800" dirty="0" smtClean="0">
                <a:latin typeface="Calibri" panose="020F0502020204030204" pitchFamily="34" charset="0"/>
                <a:cs typeface="Calibri" panose="020F0502020204030204" pitchFamily="34" charset="0"/>
              </a:rPr>
              <a:t>υγείας «τις </a:t>
            </a:r>
            <a:r>
              <a:rPr lang="el-GR" sz="2800" dirty="0">
                <a:latin typeface="Calibri" panose="020F0502020204030204" pitchFamily="34" charset="0"/>
                <a:cs typeface="Calibri" panose="020F0502020204030204" pitchFamily="34" charset="0"/>
              </a:rPr>
              <a:t>συνθήκες υπό τις οποίες γεννιούνται, μεγαλώνουν, ζουν, εργάζονται και γερνούν οι άνθρωποι» καθώς είναι θεμελιώδεις παράγοντες, που επηρεάζουν ένα ευρύ φάσμα δεικτών υγείας, λειτουργίας και ποιότητας ζωής των </a:t>
            </a:r>
            <a:r>
              <a:rPr lang="el-GR" sz="2800" dirty="0" smtClean="0">
                <a:latin typeface="Calibri" panose="020F0502020204030204" pitchFamily="34" charset="0"/>
                <a:cs typeface="Calibri" panose="020F0502020204030204" pitchFamily="34" charset="0"/>
              </a:rPr>
              <a:t>ανθρώπων.</a:t>
            </a:r>
          </a:p>
          <a:p>
            <a:pPr algn="just"/>
            <a:r>
              <a:rPr lang="el-GR" sz="2800" dirty="0">
                <a:latin typeface="Calibri" panose="020F0502020204030204" pitchFamily="34" charset="0"/>
                <a:cs typeface="Calibri" panose="020F0502020204030204" pitchFamily="34" charset="0"/>
              </a:rPr>
              <a:t>Οι δυνάμεις και τα συστήματα που διαμορφώνουν τις καθημερινές συνθήκες διαβίωσης, αποτελούν κοινωνικούς καθοριστικούς παράγοντες υγείας (</a:t>
            </a:r>
            <a:r>
              <a:rPr lang="el-GR" sz="2800" dirty="0" err="1">
                <a:latin typeface="Calibri" panose="020F0502020204030204" pitchFamily="34" charset="0"/>
                <a:cs typeface="Calibri" panose="020F0502020204030204" pitchFamily="34" charset="0"/>
              </a:rPr>
              <a:t>Cockerham</a:t>
            </a:r>
            <a:r>
              <a:rPr lang="el-GR" sz="2800" dirty="0">
                <a:latin typeface="Calibri" panose="020F0502020204030204" pitchFamily="34" charset="0"/>
                <a:cs typeface="Calibri" panose="020F0502020204030204" pitchFamily="34" charset="0"/>
              </a:rPr>
              <a:t> </a:t>
            </a:r>
            <a:r>
              <a:rPr lang="el-GR" sz="2800" dirty="0" err="1">
                <a:latin typeface="Calibri" panose="020F0502020204030204" pitchFamily="34" charset="0"/>
                <a:cs typeface="Calibri" panose="020F0502020204030204" pitchFamily="34" charset="0"/>
              </a:rPr>
              <a:t>et</a:t>
            </a:r>
            <a:r>
              <a:rPr lang="el-GR" sz="2800" dirty="0">
                <a:latin typeface="Calibri" panose="020F0502020204030204" pitchFamily="34" charset="0"/>
                <a:cs typeface="Calibri" panose="020F0502020204030204" pitchFamily="34" charset="0"/>
              </a:rPr>
              <a:t> </a:t>
            </a:r>
            <a:r>
              <a:rPr lang="el-GR" sz="2800" dirty="0" err="1">
                <a:latin typeface="Calibri" panose="020F0502020204030204" pitchFamily="34" charset="0"/>
                <a:cs typeface="Calibri" panose="020F0502020204030204" pitchFamily="34" charset="0"/>
              </a:rPr>
              <a:t>al</a:t>
            </a:r>
            <a:r>
              <a:rPr lang="el-GR" sz="2800" dirty="0">
                <a:latin typeface="Calibri" panose="020F0502020204030204" pitchFamily="34" charset="0"/>
                <a:cs typeface="Calibri" panose="020F0502020204030204" pitchFamily="34" charset="0"/>
              </a:rPr>
              <a:t>., 2017 </a:t>
            </a:r>
            <a:r>
              <a:rPr lang="el-GR" sz="2800" dirty="0" smtClean="0">
                <a:latin typeface="Calibri" panose="020F0502020204030204" pitchFamily="34" charset="0"/>
                <a:cs typeface="Calibri" panose="020F0502020204030204" pitchFamily="34" charset="0"/>
              </a:rPr>
              <a:t>).</a:t>
            </a:r>
          </a:p>
          <a:p>
            <a:pPr algn="just"/>
            <a:r>
              <a:rPr lang="el-GR" sz="2800" dirty="0">
                <a:latin typeface="Calibri" panose="020F0502020204030204" pitchFamily="34" charset="0"/>
                <a:cs typeface="Calibri" panose="020F0502020204030204" pitchFamily="34" charset="0"/>
              </a:rPr>
              <a:t>Σύμφωνα με τον ΠΟΥ (</a:t>
            </a:r>
            <a:r>
              <a:rPr lang="en-US" sz="2800" dirty="0" smtClean="0">
                <a:latin typeface="Calibri" panose="020F0502020204030204" pitchFamily="34" charset="0"/>
                <a:cs typeface="Calibri" panose="020F0502020204030204" pitchFamily="34" charset="0"/>
              </a:rPr>
              <a:t>Wilkinson</a:t>
            </a:r>
            <a:r>
              <a:rPr lang="el-GR" sz="2800" dirty="0" smtClean="0">
                <a:latin typeface="Calibri" panose="020F0502020204030204" pitchFamily="34" charset="0"/>
                <a:cs typeface="Calibri" panose="020F0502020204030204" pitchFamily="34" charset="0"/>
              </a:rPr>
              <a:t> &amp;</a:t>
            </a:r>
            <a:r>
              <a:rPr lang="en-US" sz="2800" dirty="0" smtClean="0">
                <a:latin typeface="Calibri" panose="020F0502020204030204" pitchFamily="34" charset="0"/>
                <a:cs typeface="Calibri" panose="020F0502020204030204" pitchFamily="34" charset="0"/>
              </a:rPr>
              <a:t>Marmot</a:t>
            </a:r>
            <a:r>
              <a:rPr lang="el-GR" sz="2800" dirty="0" smtClean="0">
                <a:latin typeface="Calibri" panose="020F0502020204030204" pitchFamily="34" charset="0"/>
                <a:cs typeface="Calibri" panose="020F0502020204030204" pitchFamily="34" charset="0"/>
              </a:rPr>
              <a:t> 2003): </a:t>
            </a:r>
            <a:r>
              <a:rPr lang="el-GR" sz="2800" b="1" dirty="0" smtClean="0">
                <a:latin typeface="Calibri" panose="020F0502020204030204" pitchFamily="34" charset="0"/>
                <a:cs typeface="Calibri" panose="020F0502020204030204" pitchFamily="34" charset="0"/>
              </a:rPr>
              <a:t>οι </a:t>
            </a:r>
            <a:r>
              <a:rPr lang="el-GR" sz="2800" b="1" dirty="0" err="1" smtClean="0">
                <a:latin typeface="Calibri" panose="020F0502020204030204" pitchFamily="34" charset="0"/>
                <a:cs typeface="Calibri" panose="020F0502020204030204" pitchFamily="34" charset="0"/>
              </a:rPr>
              <a:t>κοινωνικο</a:t>
            </a:r>
            <a:r>
              <a:rPr lang="el-GR" sz="2800" b="1" dirty="0" smtClean="0">
                <a:latin typeface="Calibri" panose="020F0502020204030204" pitchFamily="34" charset="0"/>
                <a:cs typeface="Calibri" panose="020F0502020204030204" pitchFamily="34" charset="0"/>
              </a:rPr>
              <a:t>-οικονομικοί προσδιοριστές μπορούν </a:t>
            </a:r>
            <a:r>
              <a:rPr lang="el-GR" sz="2800" b="1" dirty="0">
                <a:latin typeface="Calibri" panose="020F0502020204030204" pitchFamily="34" charset="0"/>
                <a:cs typeface="Calibri" panose="020F0502020204030204" pitchFamily="34" charset="0"/>
              </a:rPr>
              <a:t>να επηρεάσουν </a:t>
            </a:r>
            <a:r>
              <a:rPr lang="el-GR" sz="2800" b="1" dirty="0" smtClean="0">
                <a:latin typeface="Calibri" panose="020F0502020204030204" pitchFamily="34" charset="0"/>
                <a:cs typeface="Calibri" panose="020F0502020204030204" pitchFamily="34" charset="0"/>
              </a:rPr>
              <a:t>και να διαμορφώσουν </a:t>
            </a:r>
            <a:r>
              <a:rPr lang="el-GR" sz="2800" b="1" dirty="0">
                <a:latin typeface="Calibri" panose="020F0502020204030204" pitchFamily="34" charset="0"/>
                <a:cs typeface="Calibri" panose="020F0502020204030204" pitchFamily="34" charset="0"/>
              </a:rPr>
              <a:t>την υγεία </a:t>
            </a:r>
            <a:r>
              <a:rPr lang="el-GR" sz="2800" b="1" dirty="0" smtClean="0">
                <a:latin typeface="Calibri" panose="020F0502020204030204" pitchFamily="34" charset="0"/>
                <a:cs typeface="Calibri" panose="020F0502020204030204" pitchFamily="34" charset="0"/>
              </a:rPr>
              <a:t>του ατόμου</a:t>
            </a:r>
            <a:r>
              <a:rPr lang="el-GR" sz="2800" dirty="0" smtClean="0">
                <a:latin typeface="Calibri" panose="020F0502020204030204" pitchFamily="34" charset="0"/>
                <a:cs typeface="Calibri" panose="020F0502020204030204" pitchFamily="34" charset="0"/>
              </a:rPr>
              <a:t>. </a:t>
            </a:r>
            <a:endParaRPr lang="el-GR"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72969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547664" y="152400"/>
            <a:ext cx="7139136" cy="396280"/>
          </a:xfrm>
        </p:spPr>
        <p:txBody>
          <a:bodyPr>
            <a:noAutofit/>
          </a:bodyPr>
          <a:lstStyle/>
          <a:p>
            <a:r>
              <a:rPr lang="el-GR" sz="3200" b="1" dirty="0" smtClean="0">
                <a:latin typeface="Calibri" panose="020F0502020204030204" pitchFamily="34" charset="0"/>
                <a:cs typeface="Calibri" panose="020F0502020204030204" pitchFamily="34" charset="0"/>
              </a:rPr>
              <a:t>Οι κοινωνικοί προσδιοριστές της υγείας   </a:t>
            </a:r>
            <a:endParaRPr lang="en-US" sz="3200" dirty="0">
              <a:latin typeface="Calibri" panose="020F0502020204030204" pitchFamily="34" charset="0"/>
              <a:cs typeface="Calibri" panose="020F0502020204030204" pitchFamily="34" charset="0"/>
            </a:endParaRPr>
          </a:p>
        </p:txBody>
      </p:sp>
      <p:sp>
        <p:nvSpPr>
          <p:cNvPr id="3" name="2 - Θέση περιεχομένου"/>
          <p:cNvSpPr>
            <a:spLocks noGrp="1"/>
          </p:cNvSpPr>
          <p:nvPr>
            <p:ph sz="quarter" idx="1"/>
          </p:nvPr>
        </p:nvSpPr>
        <p:spPr>
          <a:xfrm>
            <a:off x="1115616" y="620688"/>
            <a:ext cx="7571184" cy="5879006"/>
          </a:xfrm>
        </p:spPr>
        <p:txBody>
          <a:bodyPr>
            <a:noAutofit/>
          </a:bodyPr>
          <a:lstStyle/>
          <a:p>
            <a:pPr algn="just"/>
            <a:endParaRPr lang="el-GR" sz="2000" dirty="0">
              <a:latin typeface="Calibri" panose="020F0502020204030204" pitchFamily="34" charset="0"/>
              <a:cs typeface="Calibri" panose="020F0502020204030204" pitchFamily="34" charset="0"/>
            </a:endParaRPr>
          </a:p>
          <a:p>
            <a:pPr algn="just"/>
            <a:r>
              <a:rPr lang="el-GR" sz="2400" dirty="0" smtClean="0">
                <a:latin typeface="Calibri" panose="020F0502020204030204" pitchFamily="34" charset="0"/>
                <a:cs typeface="Calibri" panose="020F0502020204030204" pitchFamily="34" charset="0"/>
              </a:rPr>
              <a:t> </a:t>
            </a:r>
            <a:r>
              <a:rPr lang="el-GR" sz="2400" b="1" dirty="0" smtClean="0">
                <a:latin typeface="Calibri" panose="020F0502020204030204" pitchFamily="34" charset="0"/>
                <a:cs typeface="Calibri" panose="020F0502020204030204" pitchFamily="34" charset="0"/>
              </a:rPr>
              <a:t>Σύμφωνα </a:t>
            </a:r>
            <a:r>
              <a:rPr lang="el-GR" sz="2400" b="1" dirty="0">
                <a:latin typeface="Calibri" panose="020F0502020204030204" pitchFamily="34" charset="0"/>
                <a:cs typeface="Calibri" panose="020F0502020204030204" pitchFamily="34" charset="0"/>
              </a:rPr>
              <a:t>με τον Παγκόσμιο Οργανισμό Υγείας, οι κοινωνικές, περιβαλλοντικές και οικονομικές συνθήκες διαδραματίζουν </a:t>
            </a:r>
            <a:r>
              <a:rPr lang="el-GR" sz="2400" b="1" dirty="0" smtClean="0">
                <a:latin typeface="Calibri" panose="020F0502020204030204" pitchFamily="34" charset="0"/>
                <a:cs typeface="Calibri" panose="020F0502020204030204" pitchFamily="34" charset="0"/>
              </a:rPr>
              <a:t>σημαντικό </a:t>
            </a:r>
            <a:r>
              <a:rPr lang="el-GR" sz="2400" b="1" dirty="0">
                <a:latin typeface="Calibri" panose="020F0502020204030204" pitchFamily="34" charset="0"/>
                <a:cs typeface="Calibri" panose="020F0502020204030204" pitchFamily="34" charset="0"/>
              </a:rPr>
              <a:t>ρόλο στον προσδιορισμό της υγείας των ατόμων </a:t>
            </a:r>
            <a:r>
              <a:rPr lang="el-GR" sz="2400" dirty="0">
                <a:latin typeface="Calibri" panose="020F0502020204030204" pitchFamily="34" charset="0"/>
                <a:cs typeface="Calibri" panose="020F0502020204030204" pitchFamily="34" charset="0"/>
              </a:rPr>
              <a:t>(</a:t>
            </a:r>
            <a:r>
              <a:rPr lang="en-US" sz="2400" dirty="0" err="1">
                <a:latin typeface="Calibri" panose="020F0502020204030204" pitchFamily="34" charset="0"/>
                <a:cs typeface="Calibri" panose="020F0502020204030204" pitchFamily="34" charset="0"/>
              </a:rPr>
              <a:t>Cockerham</a:t>
            </a:r>
            <a:r>
              <a:rPr lang="en-US" sz="2400" dirty="0">
                <a:latin typeface="Calibri" panose="020F0502020204030204" pitchFamily="34" charset="0"/>
                <a:cs typeface="Calibri" panose="020F0502020204030204" pitchFamily="34" charset="0"/>
              </a:rPr>
              <a:t> et al</a:t>
            </a:r>
            <a:r>
              <a:rPr lang="el-GR" sz="2400" dirty="0">
                <a:latin typeface="Calibri" panose="020F0502020204030204" pitchFamily="34" charset="0"/>
                <a:cs typeface="Calibri" panose="020F0502020204030204" pitchFamily="34" charset="0"/>
              </a:rPr>
              <a:t>., 2017</a:t>
            </a:r>
            <a:r>
              <a:rPr lang="el-GR" sz="2400" dirty="0" smtClean="0">
                <a:latin typeface="Calibri" panose="020F0502020204030204" pitchFamily="34" charset="0"/>
                <a:cs typeface="Calibri" panose="020F0502020204030204" pitchFamily="34" charset="0"/>
              </a:rPr>
              <a:t>).</a:t>
            </a:r>
            <a:endParaRPr lang="el-GR" sz="2400" dirty="0">
              <a:latin typeface="Calibri" panose="020F0502020204030204" pitchFamily="34" charset="0"/>
              <a:cs typeface="Calibri" panose="020F0502020204030204" pitchFamily="34" charset="0"/>
            </a:endParaRPr>
          </a:p>
          <a:p>
            <a:pPr algn="just"/>
            <a:endParaRPr lang="el-GR" sz="2400" dirty="0" smtClean="0">
              <a:latin typeface="Calibri" panose="020F0502020204030204" pitchFamily="34" charset="0"/>
              <a:cs typeface="Calibri" panose="020F0502020204030204" pitchFamily="34" charset="0"/>
            </a:endParaRPr>
          </a:p>
          <a:p>
            <a:pPr algn="just"/>
            <a:r>
              <a:rPr lang="en-US" sz="2400" dirty="0" smtClean="0">
                <a:latin typeface="Calibri" panose="020F0502020204030204" pitchFamily="34" charset="0"/>
                <a:cs typeface="Calibri" panose="020F0502020204030204" pitchFamily="34" charset="0"/>
              </a:rPr>
              <a:t>H </a:t>
            </a:r>
            <a:r>
              <a:rPr lang="el-GR" sz="2400" dirty="0">
                <a:latin typeface="Calibri" panose="020F0502020204030204" pitchFamily="34" charset="0"/>
                <a:cs typeface="Calibri" panose="020F0502020204030204" pitchFamily="34" charset="0"/>
              </a:rPr>
              <a:t>εξάρτηση από το αλκοόλ είναι μια πολύπλοκη παθολογική</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κατάσταση</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 </a:t>
            </a:r>
            <a:r>
              <a:rPr lang="el-GR" sz="2400" dirty="0" smtClean="0">
                <a:latin typeface="Calibri" panose="020F0502020204030204" pitchFamily="34" charset="0"/>
                <a:cs typeface="Calibri" panose="020F0502020204030204" pitchFamily="34" charset="0"/>
              </a:rPr>
              <a:t>με </a:t>
            </a:r>
            <a:r>
              <a:rPr lang="el-GR" sz="2400" dirty="0" err="1" smtClean="0">
                <a:latin typeface="Calibri" panose="020F0502020204030204" pitchFamily="34" charset="0"/>
                <a:cs typeface="Calibri" panose="020F0502020204030204" pitchFamily="34" charset="0"/>
              </a:rPr>
              <a:t>πολυπαραγοντική</a:t>
            </a:r>
            <a:r>
              <a:rPr lang="el-GR" sz="2400" dirty="0" smtClean="0">
                <a:latin typeface="Calibri" panose="020F0502020204030204" pitchFamily="34" charset="0"/>
                <a:cs typeface="Calibri" panose="020F0502020204030204" pitchFamily="34" charset="0"/>
              </a:rPr>
              <a:t> αιτιολογία.</a:t>
            </a:r>
            <a:endParaRPr lang="el-GR" sz="2400" dirty="0">
              <a:latin typeface="Calibri" panose="020F0502020204030204" pitchFamily="34" charset="0"/>
              <a:cs typeface="Calibri" panose="020F0502020204030204" pitchFamily="34" charset="0"/>
            </a:endParaRPr>
          </a:p>
          <a:p>
            <a:pPr algn="just"/>
            <a:endParaRPr lang="el-GR" sz="2400" dirty="0">
              <a:latin typeface="Calibri" panose="020F0502020204030204" pitchFamily="34" charset="0"/>
              <a:cs typeface="Calibri" panose="020F0502020204030204" pitchFamily="34" charset="0"/>
            </a:endParaRPr>
          </a:p>
          <a:p>
            <a:pPr algn="just"/>
            <a:r>
              <a:rPr lang="el-GR" sz="2400" dirty="0" smtClean="0">
                <a:latin typeface="Calibri" panose="020F0502020204030204" pitchFamily="34" charset="0"/>
                <a:cs typeface="Calibri" panose="020F0502020204030204" pitchFamily="34" charset="0"/>
              </a:rPr>
              <a:t>Δεν </a:t>
            </a:r>
            <a:r>
              <a:rPr lang="el-GR" sz="2400" dirty="0">
                <a:latin typeface="Calibri" panose="020F0502020204030204" pitchFamily="34" charset="0"/>
                <a:cs typeface="Calibri" panose="020F0502020204030204" pitchFamily="34" charset="0"/>
              </a:rPr>
              <a:t>υπάρχει</a:t>
            </a:r>
            <a:r>
              <a:rPr lang="en-US" sz="2400" dirty="0">
                <a:latin typeface="Calibri" panose="020F0502020204030204" pitchFamily="34" charset="0"/>
                <a:cs typeface="Calibri" panose="020F0502020204030204" pitchFamily="34" charset="0"/>
              </a:rPr>
              <a:t> </a:t>
            </a:r>
            <a:r>
              <a:rPr lang="el-GR" sz="2400" dirty="0">
                <a:latin typeface="Calibri" panose="020F0502020204030204" pitchFamily="34" charset="0"/>
                <a:cs typeface="Calibri" panose="020F0502020204030204" pitchFamily="34" charset="0"/>
              </a:rPr>
              <a:t>ένα μοναδικό και σαφώς καθορισμένο κίνητρο που ωθεί το άτομο στο να πίνει</a:t>
            </a:r>
            <a:r>
              <a:rPr lang="el-GR" sz="2400" dirty="0" smtClean="0">
                <a:latin typeface="Calibri" panose="020F0502020204030204" pitchFamily="34" charset="0"/>
                <a:cs typeface="Calibri" panose="020F0502020204030204" pitchFamily="34" charset="0"/>
              </a:rPr>
              <a:t>.</a:t>
            </a:r>
            <a:r>
              <a:rPr lang="el-GR" sz="2400" dirty="0">
                <a:latin typeface="Calibri" panose="020F0502020204030204" pitchFamily="34" charset="0"/>
                <a:cs typeface="Calibri" panose="020F0502020204030204" pitchFamily="34" charset="0"/>
              </a:rPr>
              <a:t> Γενετικοί, ψυχολογικοί, κοινωνικοί και περιβαλλοντικοί παράγοντες παίζουν </a:t>
            </a:r>
            <a:r>
              <a:rPr lang="el-GR" sz="2400" dirty="0" smtClean="0">
                <a:latin typeface="Calibri" panose="020F0502020204030204" pitchFamily="34" charset="0"/>
                <a:cs typeface="Calibri" panose="020F0502020204030204" pitchFamily="34" charset="0"/>
              </a:rPr>
              <a:t>ρόλο </a:t>
            </a:r>
            <a:r>
              <a:rPr lang="el-GR" sz="2400" dirty="0">
                <a:latin typeface="Calibri" panose="020F0502020204030204" pitchFamily="34" charset="0"/>
                <a:cs typeface="Calibri" panose="020F0502020204030204" pitchFamily="34" charset="0"/>
              </a:rPr>
              <a:t>στον κίνδυνο ενός ατόμου για κατάχρηση </a:t>
            </a:r>
            <a:r>
              <a:rPr lang="el-GR" sz="2400" dirty="0" smtClean="0">
                <a:latin typeface="Calibri" panose="020F0502020204030204" pitchFamily="34" charset="0"/>
                <a:cs typeface="Calibri" panose="020F0502020204030204" pitchFamily="34" charset="0"/>
              </a:rPr>
              <a:t>αλκοόλ.</a:t>
            </a:r>
            <a:endParaRPr lang="el-GR" sz="2400" dirty="0">
              <a:latin typeface="Calibri" panose="020F0502020204030204" pitchFamily="34" charset="0"/>
              <a:cs typeface="Calibri" panose="020F0502020204030204" pitchFamily="34" charset="0"/>
            </a:endParaRPr>
          </a:p>
          <a:p>
            <a:pPr algn="just"/>
            <a:endParaRPr lang="en-US" sz="2000" dirty="0">
              <a:latin typeface="Calibri" panose="020F0502020204030204" pitchFamily="34" charset="0"/>
              <a:cs typeface="Calibri" panose="020F0502020204030204" pitchFamily="34" charset="0"/>
            </a:endParaRPr>
          </a:p>
          <a:p>
            <a:pPr algn="just"/>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90407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latin typeface="Calibri" panose="020F0502020204030204" pitchFamily="34" charset="0"/>
                <a:cs typeface="Calibri" panose="020F0502020204030204" pitchFamily="34" charset="0"/>
              </a:rPr>
              <a:t>Κοινωνικοί και Πολιτιστικοί Παράγοντες</a:t>
            </a:r>
            <a:r>
              <a:rPr lang="el-GR" sz="3200" dirty="0"/>
              <a:t/>
            </a:r>
            <a:br>
              <a:rPr lang="el-GR" sz="3200" dirty="0"/>
            </a:br>
            <a:endParaRPr lang="el-GR" sz="3200" dirty="0"/>
          </a:p>
        </p:txBody>
      </p:sp>
      <p:sp>
        <p:nvSpPr>
          <p:cNvPr id="3" name="Θέση περιεχομένου 2"/>
          <p:cNvSpPr>
            <a:spLocks noGrp="1"/>
          </p:cNvSpPr>
          <p:nvPr>
            <p:ph idx="1"/>
          </p:nvPr>
        </p:nvSpPr>
        <p:spPr/>
        <p:txBody>
          <a:bodyPr>
            <a:normAutofit/>
          </a:bodyPr>
          <a:lstStyle/>
          <a:p>
            <a:pPr algn="just"/>
            <a:r>
              <a:rPr lang="el-GR" sz="2000" dirty="0" smtClean="0">
                <a:latin typeface="Calibri" panose="020F0502020204030204" pitchFamily="34" charset="0"/>
                <a:cs typeface="Calibri" panose="020F0502020204030204" pitchFamily="34" charset="0"/>
              </a:rPr>
              <a:t>Δημογραφικοί </a:t>
            </a:r>
            <a:r>
              <a:rPr lang="el-GR" sz="2000" dirty="0" err="1">
                <a:latin typeface="Calibri" panose="020F0502020204030204" pitchFamily="34" charset="0"/>
                <a:cs typeface="Calibri" panose="020F0502020204030204" pitchFamily="34" charset="0"/>
              </a:rPr>
              <a:t>κοινωνικο</a:t>
            </a:r>
            <a:r>
              <a:rPr lang="el-GR" sz="2000" dirty="0">
                <a:latin typeface="Calibri" panose="020F0502020204030204" pitchFamily="34" charset="0"/>
                <a:cs typeface="Calibri" panose="020F0502020204030204" pitchFamily="34" charset="0"/>
              </a:rPr>
              <a:t>-πολιτιστικοί παράγοντες επηρεάζουν </a:t>
            </a:r>
            <a:r>
              <a:rPr lang="el-GR" sz="2000" dirty="0" smtClean="0">
                <a:latin typeface="Calibri" panose="020F0502020204030204" pitchFamily="34" charset="0"/>
                <a:cs typeface="Calibri" panose="020F0502020204030204" pitchFamily="34" charset="0"/>
              </a:rPr>
              <a:t>τη συχνότητα </a:t>
            </a:r>
            <a:r>
              <a:rPr lang="el-GR" sz="2000" dirty="0">
                <a:latin typeface="Calibri" panose="020F0502020204030204" pitchFamily="34" charset="0"/>
                <a:cs typeface="Calibri" panose="020F0502020204030204" pitchFamily="34" charset="0"/>
              </a:rPr>
              <a:t>εμφάνισης του αλκοολισμού. </a:t>
            </a:r>
            <a:endParaRPr lang="el-GR" sz="2000" dirty="0" smtClean="0">
              <a:latin typeface="Calibri" panose="020F0502020204030204" pitchFamily="34" charset="0"/>
              <a:cs typeface="Calibri" panose="020F0502020204030204" pitchFamily="34" charset="0"/>
            </a:endParaRPr>
          </a:p>
          <a:p>
            <a:pPr algn="just"/>
            <a:r>
              <a:rPr lang="el-GR" sz="2000" dirty="0" smtClean="0">
                <a:latin typeface="Calibri" panose="020F0502020204030204" pitchFamily="34" charset="0"/>
                <a:cs typeface="Calibri" panose="020F0502020204030204" pitchFamily="34" charset="0"/>
              </a:rPr>
              <a:t>Αναφέρονται παράγοντες </a:t>
            </a:r>
            <a:r>
              <a:rPr lang="el-GR" sz="2000" dirty="0">
                <a:latin typeface="Calibri" panose="020F0502020204030204" pitchFamily="34" charset="0"/>
                <a:cs typeface="Calibri" panose="020F0502020204030204" pitchFamily="34" charset="0"/>
              </a:rPr>
              <a:t>όπως ηλικία και </a:t>
            </a:r>
            <a:r>
              <a:rPr lang="el-GR" sz="2000" dirty="0" smtClean="0">
                <a:latin typeface="Calibri" panose="020F0502020204030204" pitchFamily="34" charset="0"/>
                <a:cs typeface="Calibri" panose="020F0502020204030204" pitchFamily="34" charset="0"/>
              </a:rPr>
              <a:t>φύλο, επάγγελμα</a:t>
            </a:r>
            <a:r>
              <a:rPr lang="el-GR" sz="2000" dirty="0">
                <a:latin typeface="Calibri" panose="020F0502020204030204" pitchFamily="34" charset="0"/>
                <a:cs typeface="Calibri" panose="020F0502020204030204" pitchFamily="34" charset="0"/>
              </a:rPr>
              <a:t>, κοινωνική τάξη, θρησκευτικές πεποιθήσεις κ.ά. </a:t>
            </a:r>
            <a:endParaRPr lang="el-GR" sz="2000" dirty="0" smtClean="0">
              <a:latin typeface="Calibri" panose="020F0502020204030204" pitchFamily="34" charset="0"/>
              <a:cs typeface="Calibri" panose="020F0502020204030204" pitchFamily="34" charset="0"/>
            </a:endParaRPr>
          </a:p>
          <a:p>
            <a:pPr algn="just"/>
            <a:r>
              <a:rPr lang="el-GR" sz="2000" dirty="0" smtClean="0">
                <a:latin typeface="Calibri" panose="020F0502020204030204" pitchFamily="34" charset="0"/>
                <a:cs typeface="Calibri" panose="020F0502020204030204" pitchFamily="34" charset="0"/>
              </a:rPr>
              <a:t>Ορισμένα άτομα λόγω </a:t>
            </a:r>
            <a:r>
              <a:rPr lang="el-GR" sz="2000" dirty="0">
                <a:latin typeface="Calibri" panose="020F0502020204030204" pitchFamily="34" charset="0"/>
                <a:cs typeface="Calibri" panose="020F0502020204030204" pitchFamily="34" charset="0"/>
              </a:rPr>
              <a:t>του επαγγέλματος είναι εκτεθειμένοι στην πρόκληση χρήσης </a:t>
            </a:r>
            <a:r>
              <a:rPr lang="el-GR" sz="2000" dirty="0" smtClean="0">
                <a:latin typeface="Calibri" panose="020F0502020204030204" pitchFamily="34" charset="0"/>
                <a:cs typeface="Calibri" panose="020F0502020204030204" pitchFamily="34" charset="0"/>
              </a:rPr>
              <a:t>αλκοόλ π.χ</a:t>
            </a:r>
            <a:r>
              <a:rPr lang="el-GR" sz="2000" dirty="0">
                <a:latin typeface="Calibri" panose="020F0502020204030204" pitchFamily="34" charset="0"/>
                <a:cs typeface="Calibri" panose="020F0502020204030204" pitchFamily="34" charset="0"/>
              </a:rPr>
              <a:t>. οι εργαζόμενοι σε ταβέρνες, εστιατόρια κ.ά.</a:t>
            </a:r>
          </a:p>
          <a:p>
            <a:pPr algn="just"/>
            <a:r>
              <a:rPr lang="el-GR" sz="2000" dirty="0">
                <a:latin typeface="Calibri" panose="020F0502020204030204" pitchFamily="34" charset="0"/>
                <a:cs typeface="Calibri" panose="020F0502020204030204" pitchFamily="34" charset="0"/>
              </a:rPr>
              <a:t>Η οικογένεια είναι εκείνη που ασκεί μεγάλη επίδραση τόσο με </a:t>
            </a:r>
            <a:r>
              <a:rPr lang="el-GR" sz="2000" dirty="0" smtClean="0">
                <a:latin typeface="Calibri" panose="020F0502020204030204" pitchFamily="34" charset="0"/>
                <a:cs typeface="Calibri" panose="020F0502020204030204" pitchFamily="34" charset="0"/>
              </a:rPr>
              <a:t>την στάση </a:t>
            </a:r>
            <a:r>
              <a:rPr lang="el-GR" sz="2000" dirty="0">
                <a:latin typeface="Calibri" panose="020F0502020204030204" pitchFamily="34" charset="0"/>
                <a:cs typeface="Calibri" panose="020F0502020204030204" pitchFamily="34" charset="0"/>
              </a:rPr>
              <a:t>που έχουν διαμορφώσει τα άλλα μέλη στο αλκοόλ, όσο και με </a:t>
            </a:r>
            <a:r>
              <a:rPr lang="el-GR" sz="2000" dirty="0" smtClean="0">
                <a:latin typeface="Calibri" panose="020F0502020204030204" pitchFamily="34" charset="0"/>
                <a:cs typeface="Calibri" panose="020F0502020204030204" pitchFamily="34" charset="0"/>
              </a:rPr>
              <a:t>τις διαταραγμένες </a:t>
            </a:r>
            <a:r>
              <a:rPr lang="el-GR" sz="2000" dirty="0">
                <a:latin typeface="Calibri" panose="020F0502020204030204" pitchFamily="34" charset="0"/>
                <a:cs typeface="Calibri" panose="020F0502020204030204" pitchFamily="34" charset="0"/>
              </a:rPr>
              <a:t>διαπροσωπικές σχέσεις, έτσι ώστε τα άτομα να </a:t>
            </a:r>
            <a:r>
              <a:rPr lang="el-GR" sz="2000" dirty="0" smtClean="0">
                <a:latin typeface="Calibri" panose="020F0502020204030204" pitchFamily="34" charset="0"/>
                <a:cs typeface="Calibri" panose="020F0502020204030204" pitchFamily="34" charset="0"/>
              </a:rPr>
              <a:t>καταφεύγουν στην </a:t>
            </a:r>
            <a:r>
              <a:rPr lang="el-GR" sz="2000" dirty="0">
                <a:latin typeface="Calibri" panose="020F0502020204030204" pitchFamily="34" charset="0"/>
                <a:cs typeface="Calibri" panose="020F0502020204030204" pitchFamily="34" charset="0"/>
              </a:rPr>
              <a:t>κατάχρηση αλκοόλ για να αντιμετωπίσουν </a:t>
            </a:r>
            <a:r>
              <a:rPr lang="el-GR" sz="2000" dirty="0" smtClean="0">
                <a:latin typeface="Calibri" panose="020F0502020204030204" pitchFamily="34" charset="0"/>
                <a:cs typeface="Calibri" panose="020F0502020204030204" pitchFamily="34" charset="0"/>
              </a:rPr>
              <a:t>δυσλειτουργικές οικογενειακές </a:t>
            </a:r>
            <a:r>
              <a:rPr lang="el-GR" sz="2000" dirty="0">
                <a:latin typeface="Calibri" panose="020F0502020204030204" pitchFamily="34" charset="0"/>
                <a:cs typeface="Calibri" panose="020F0502020204030204" pitchFamily="34" charset="0"/>
              </a:rPr>
              <a:t>σχέσεις.</a:t>
            </a:r>
          </a:p>
        </p:txBody>
      </p:sp>
    </p:spTree>
    <p:extLst>
      <p:ext uri="{BB962C8B-B14F-4D97-AF65-F5344CB8AC3E}">
        <p14:creationId xmlns:p14="http://schemas.microsoft.com/office/powerpoint/2010/main" val="4046164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260649"/>
            <a:ext cx="7327726" cy="720080"/>
          </a:xfrm>
        </p:spPr>
        <p:txBody>
          <a:bodyPr>
            <a:normAutofit fontScale="90000"/>
          </a:bodyPr>
          <a:lstStyle/>
          <a:p>
            <a:r>
              <a:rPr lang="el-GR" sz="2100" b="1" dirty="0">
                <a:latin typeface="Calibri" panose="020F0502020204030204" pitchFamily="34" charset="0"/>
                <a:cs typeface="Calibri" panose="020F0502020204030204" pitchFamily="34" charset="0"/>
              </a:rPr>
              <a:t>Οι θετικοί και αρνητικοί προσδιοριστικοί παράγοντες της υγείας</a:t>
            </a:r>
            <a:endParaRPr lang="el-GR" sz="21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043608" y="980730"/>
            <a:ext cx="7776864" cy="5877270"/>
          </a:xfrm>
        </p:spPr>
        <p:txBody>
          <a:bodyPr>
            <a:normAutofit fontScale="55000" lnSpcReduction="20000"/>
          </a:bodyPr>
          <a:lstStyle/>
          <a:p>
            <a:pPr algn="just"/>
            <a:r>
              <a:rPr lang="el-GR" dirty="0" smtClean="0">
                <a:latin typeface="Calibri" panose="020F0502020204030204" pitchFamily="34" charset="0"/>
                <a:cs typeface="Calibri" panose="020F0502020204030204" pitchFamily="34" charset="0"/>
              </a:rPr>
              <a:t>Το </a:t>
            </a:r>
            <a:r>
              <a:rPr lang="el-GR" dirty="0">
                <a:latin typeface="Calibri" panose="020F0502020204030204" pitchFamily="34" charset="0"/>
                <a:cs typeface="Calibri" panose="020F0502020204030204" pitchFamily="34" charset="0"/>
              </a:rPr>
              <a:t>επίπεδο υγείας ενός πληθυσμού προσδιορίζεται από μια </a:t>
            </a:r>
            <a:r>
              <a:rPr lang="el-GR" dirty="0" smtClean="0">
                <a:latin typeface="Calibri" panose="020F0502020204030204" pitchFamily="34" charset="0"/>
                <a:cs typeface="Calibri" panose="020F0502020204030204" pitchFamily="34" charset="0"/>
              </a:rPr>
              <a:t>σειρά </a:t>
            </a:r>
            <a:r>
              <a:rPr lang="el-GR" dirty="0" err="1" smtClean="0">
                <a:latin typeface="Calibri" panose="020F0502020204030204" pitchFamily="34" charset="0"/>
                <a:cs typeface="Calibri" panose="020F0502020204030204" pitchFamily="34" charset="0"/>
              </a:rPr>
              <a:t>αλληλοεξαρτώμενων</a:t>
            </a:r>
            <a:r>
              <a:rPr lang="el-GR" dirty="0" smtClean="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θετικών ή αρνητικών παραγόντων, οι οποίοι διακρίνονται </a:t>
            </a:r>
            <a:r>
              <a:rPr lang="el-GR" dirty="0" smtClean="0">
                <a:latin typeface="Calibri" panose="020F0502020204030204" pitchFamily="34" charset="0"/>
                <a:cs typeface="Calibri" panose="020F0502020204030204" pitchFamily="34" charset="0"/>
              </a:rPr>
              <a:t>σε βιολογικούς</a:t>
            </a:r>
            <a:r>
              <a:rPr lang="el-GR" dirty="0">
                <a:latin typeface="Calibri" panose="020F0502020204030204" pitchFamily="34" charset="0"/>
                <a:cs typeface="Calibri" panose="020F0502020204030204" pitchFamily="34" charset="0"/>
              </a:rPr>
              <a:t>, κοινωνικοοικονομικούς, πολιτικούς, περιβαλλοντικούς, </a:t>
            </a:r>
            <a:r>
              <a:rPr lang="el-GR" dirty="0" smtClean="0">
                <a:latin typeface="Calibri" panose="020F0502020204030204" pitchFamily="34" charset="0"/>
                <a:cs typeface="Calibri" panose="020F0502020204030204" pitchFamily="34" charset="0"/>
              </a:rPr>
              <a:t>και πολιτιστικούς</a:t>
            </a:r>
            <a:r>
              <a:rPr lang="el-GR" dirty="0">
                <a:latin typeface="Calibri" panose="020F0502020204030204" pitchFamily="34" charset="0"/>
                <a:cs typeface="Calibri" panose="020F0502020204030204" pitchFamily="34" charset="0"/>
              </a:rPr>
              <a:t>. Καθένας επηρεάζει τη σωματική, ψυχική και κοινωνική ευημερία </a:t>
            </a:r>
            <a:r>
              <a:rPr lang="el-GR" dirty="0" smtClean="0">
                <a:latin typeface="Calibri" panose="020F0502020204030204" pitchFamily="34" charset="0"/>
                <a:cs typeface="Calibri" panose="020F0502020204030204" pitchFamily="34" charset="0"/>
              </a:rPr>
              <a:t>των ατόμων</a:t>
            </a:r>
            <a:r>
              <a:rPr lang="el-GR" dirty="0">
                <a:latin typeface="Calibri" panose="020F0502020204030204" pitchFamily="34" charset="0"/>
                <a:cs typeface="Calibri" panose="020F0502020204030204" pitchFamily="34" charset="0"/>
              </a:rPr>
              <a:t>. </a:t>
            </a:r>
            <a:r>
              <a:rPr lang="el-GR" dirty="0" smtClean="0">
                <a:latin typeface="Calibri" panose="020F0502020204030204" pitchFamily="34" charset="0"/>
                <a:cs typeface="Calibri" panose="020F0502020204030204" pitchFamily="34" charset="0"/>
              </a:rPr>
              <a:t> </a:t>
            </a:r>
          </a:p>
          <a:p>
            <a:pPr algn="just"/>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Οι </a:t>
            </a:r>
            <a:r>
              <a:rPr lang="el-GR" dirty="0">
                <a:latin typeface="Calibri" panose="020F0502020204030204" pitchFamily="34" charset="0"/>
                <a:cs typeface="Calibri" panose="020F0502020204030204" pitchFamily="34" charset="0"/>
              </a:rPr>
              <a:t>βιολογικοί που συνδέονται με το ίδιο το </a:t>
            </a:r>
            <a:r>
              <a:rPr lang="el-GR" dirty="0" smtClean="0">
                <a:latin typeface="Calibri" panose="020F0502020204030204" pitchFamily="34" charset="0"/>
                <a:cs typeface="Calibri" panose="020F0502020204030204" pitchFamily="34" charset="0"/>
              </a:rPr>
              <a:t>άτομο αναφέρονται </a:t>
            </a:r>
            <a:r>
              <a:rPr lang="el-GR" dirty="0">
                <a:latin typeface="Calibri" panose="020F0502020204030204" pitchFamily="34" charset="0"/>
                <a:cs typeface="Calibri" panose="020F0502020204030204" pitchFamily="34" charset="0"/>
              </a:rPr>
              <a:t>στην κληρονομικότητα, στην προδιάθεση για κάποιες ασθένειες και </a:t>
            </a:r>
            <a:r>
              <a:rPr lang="el-GR" dirty="0" smtClean="0">
                <a:latin typeface="Calibri" panose="020F0502020204030204" pitchFamily="34" charset="0"/>
                <a:cs typeface="Calibri" panose="020F0502020204030204" pitchFamily="34" charset="0"/>
              </a:rPr>
              <a:t>στα δημογραφικά </a:t>
            </a:r>
            <a:r>
              <a:rPr lang="el-GR" dirty="0">
                <a:latin typeface="Calibri" panose="020F0502020204030204" pitchFamily="34" charset="0"/>
                <a:cs typeface="Calibri" panose="020F0502020204030204" pitchFamily="34" charset="0"/>
              </a:rPr>
              <a:t>του στοιχεία. </a:t>
            </a:r>
            <a:endParaRPr lang="el-GR" dirty="0" smtClean="0">
              <a:latin typeface="Calibri" panose="020F0502020204030204" pitchFamily="34" charset="0"/>
              <a:cs typeface="Calibri" panose="020F0502020204030204" pitchFamily="34" charset="0"/>
            </a:endParaRPr>
          </a:p>
          <a:p>
            <a:pPr algn="just"/>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Οι </a:t>
            </a:r>
            <a:r>
              <a:rPr lang="el-GR" dirty="0">
                <a:latin typeface="Calibri" panose="020F0502020204030204" pitchFamily="34" charset="0"/>
                <a:cs typeface="Calibri" panose="020F0502020204030204" pitchFamily="34" charset="0"/>
              </a:rPr>
              <a:t>κοινωνικοοικονομικοί σχετίζονται με το </a:t>
            </a:r>
            <a:r>
              <a:rPr lang="el-GR" dirty="0" smtClean="0">
                <a:latin typeface="Calibri" panose="020F0502020204030204" pitchFamily="34" charset="0"/>
                <a:cs typeface="Calibri" panose="020F0502020204030204" pitchFamily="34" charset="0"/>
              </a:rPr>
              <a:t>βιοτικό επίπεδο</a:t>
            </a:r>
            <a:r>
              <a:rPr lang="el-GR" dirty="0">
                <a:latin typeface="Calibri" panose="020F0502020204030204" pitchFamily="34" charset="0"/>
                <a:cs typeface="Calibri" panose="020F0502020204030204" pitchFamily="34" charset="0"/>
              </a:rPr>
              <a:t>, την εργασιακή και εκπαιδευτική κατάστασή </a:t>
            </a:r>
            <a:r>
              <a:rPr lang="el-GR" dirty="0" smtClean="0">
                <a:latin typeface="Calibri" panose="020F0502020204030204" pitchFamily="34" charset="0"/>
                <a:cs typeface="Calibri" panose="020F0502020204030204" pitchFamily="34" charset="0"/>
              </a:rPr>
              <a:t>του.</a:t>
            </a:r>
            <a:endParaRPr lang="en-US" dirty="0" smtClean="0">
              <a:latin typeface="Calibri" panose="020F0502020204030204" pitchFamily="34" charset="0"/>
              <a:cs typeface="Calibri" panose="020F0502020204030204" pitchFamily="34" charset="0"/>
            </a:endParaRPr>
          </a:p>
          <a:p>
            <a:pPr marL="82296" indent="0" algn="just">
              <a:buNone/>
            </a:pPr>
            <a:r>
              <a:rPr lang="el-GR" dirty="0" smtClean="0">
                <a:latin typeface="Calibri" panose="020F0502020204030204" pitchFamily="34" charset="0"/>
                <a:cs typeface="Calibri" panose="020F0502020204030204" pitchFamily="34" charset="0"/>
              </a:rPr>
              <a:t> </a:t>
            </a:r>
          </a:p>
          <a:p>
            <a:pPr algn="just"/>
            <a:r>
              <a:rPr lang="el-GR" dirty="0">
                <a:latin typeface="Calibri" panose="020F0502020204030204" pitchFamily="34" charset="0"/>
                <a:cs typeface="Calibri" panose="020F0502020204030204" pitchFamily="34" charset="0"/>
              </a:rPr>
              <a:t>Ο</a:t>
            </a:r>
            <a:r>
              <a:rPr lang="el-GR" dirty="0" smtClean="0">
                <a:latin typeface="Calibri" panose="020F0502020204030204" pitchFamily="34" charset="0"/>
                <a:cs typeface="Calibri" panose="020F0502020204030204" pitchFamily="34" charset="0"/>
              </a:rPr>
              <a:t>ι </a:t>
            </a:r>
            <a:r>
              <a:rPr lang="el-GR" dirty="0">
                <a:latin typeface="Calibri" panose="020F0502020204030204" pitchFamily="34" charset="0"/>
                <a:cs typeface="Calibri" panose="020F0502020204030204" pitchFamily="34" charset="0"/>
              </a:rPr>
              <a:t>πολιτικοί από </a:t>
            </a:r>
            <a:r>
              <a:rPr lang="el-GR" dirty="0" smtClean="0">
                <a:latin typeface="Calibri" panose="020F0502020204030204" pitchFamily="34" charset="0"/>
                <a:cs typeface="Calibri" panose="020F0502020204030204" pitchFamily="34" charset="0"/>
              </a:rPr>
              <a:t>την πλευρά </a:t>
            </a:r>
            <a:r>
              <a:rPr lang="el-GR" dirty="0">
                <a:latin typeface="Calibri" panose="020F0502020204030204" pitchFamily="34" charset="0"/>
                <a:cs typeface="Calibri" panose="020F0502020204030204" pitchFamily="34" charset="0"/>
              </a:rPr>
              <a:t>τους επηρεάζουν την υγεία μέσω των νόμων π.χ. η απαγόρευση </a:t>
            </a:r>
            <a:r>
              <a:rPr lang="el-GR" dirty="0" smtClean="0">
                <a:latin typeface="Calibri" panose="020F0502020204030204" pitchFamily="34" charset="0"/>
                <a:cs typeface="Calibri" panose="020F0502020204030204" pitchFamily="34" charset="0"/>
              </a:rPr>
              <a:t>του καπνίσματος </a:t>
            </a:r>
            <a:r>
              <a:rPr lang="el-GR" dirty="0">
                <a:latin typeface="Calibri" panose="020F0502020204030204" pitchFamily="34" charset="0"/>
                <a:cs typeface="Calibri" panose="020F0502020204030204" pitchFamily="34" charset="0"/>
              </a:rPr>
              <a:t>σε δημόσιους χώρους και η διάθεση αλκοολούχων ποτών μόνο </a:t>
            </a:r>
            <a:r>
              <a:rPr lang="el-GR" dirty="0" smtClean="0">
                <a:latin typeface="Calibri" panose="020F0502020204030204" pitchFamily="34" charset="0"/>
                <a:cs typeface="Calibri" panose="020F0502020204030204" pitchFamily="34" charset="0"/>
              </a:rPr>
              <a:t>σε ενήλικες</a:t>
            </a:r>
            <a:r>
              <a:rPr lang="el-GR" dirty="0">
                <a:latin typeface="Calibri" panose="020F0502020204030204" pitchFamily="34" charset="0"/>
                <a:cs typeface="Calibri" panose="020F0502020204030204" pitchFamily="34" charset="0"/>
              </a:rPr>
              <a:t>. </a:t>
            </a:r>
            <a:endParaRPr lang="el-GR" dirty="0" smtClean="0">
              <a:latin typeface="Calibri" panose="020F0502020204030204" pitchFamily="34" charset="0"/>
              <a:cs typeface="Calibri" panose="020F0502020204030204" pitchFamily="34" charset="0"/>
            </a:endParaRPr>
          </a:p>
          <a:p>
            <a:pPr algn="just"/>
            <a:endParaRPr lang="el-GR" dirty="0" smtClean="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Οι </a:t>
            </a:r>
            <a:r>
              <a:rPr lang="el-GR" dirty="0">
                <a:latin typeface="Calibri" panose="020F0502020204030204" pitchFamily="34" charset="0"/>
                <a:cs typeface="Calibri" panose="020F0502020204030204" pitchFamily="34" charset="0"/>
              </a:rPr>
              <a:t>περιβαλλοντικοί αναφέρονται στην επίδραση </a:t>
            </a:r>
            <a:r>
              <a:rPr lang="el-GR" dirty="0" smtClean="0">
                <a:latin typeface="Calibri" panose="020F0502020204030204" pitchFamily="34" charset="0"/>
                <a:cs typeface="Calibri" panose="020F0502020204030204" pitchFamily="34" charset="0"/>
              </a:rPr>
              <a:t>που διαδραματίζει </a:t>
            </a:r>
            <a:r>
              <a:rPr lang="el-GR" dirty="0">
                <a:latin typeface="Calibri" panose="020F0502020204030204" pitchFamily="34" charset="0"/>
                <a:cs typeface="Calibri" panose="020F0502020204030204" pitchFamily="34" charset="0"/>
              </a:rPr>
              <a:t>η προστασία ή μη του φυσικού </a:t>
            </a:r>
            <a:r>
              <a:rPr lang="el-GR" dirty="0" smtClean="0">
                <a:latin typeface="Calibri" panose="020F0502020204030204" pitchFamily="34" charset="0"/>
                <a:cs typeface="Calibri" panose="020F0502020204030204" pitchFamily="34" charset="0"/>
              </a:rPr>
              <a:t>περιβάλλοντος.</a:t>
            </a:r>
          </a:p>
          <a:p>
            <a:pPr algn="just"/>
            <a:endParaRPr lang="el-GR" dirty="0" smtClean="0">
              <a:latin typeface="Calibri" panose="020F0502020204030204" pitchFamily="34" charset="0"/>
              <a:cs typeface="Calibri" panose="020F0502020204030204" pitchFamily="34" charset="0"/>
            </a:endParaRPr>
          </a:p>
          <a:p>
            <a:pPr algn="just"/>
            <a:r>
              <a:rPr lang="el-GR" dirty="0">
                <a:latin typeface="Calibri" panose="020F0502020204030204" pitchFamily="34" charset="0"/>
                <a:cs typeface="Calibri" panose="020F0502020204030204" pitchFamily="34" charset="0"/>
              </a:rPr>
              <a:t>Ο</a:t>
            </a:r>
            <a:r>
              <a:rPr lang="el-GR" dirty="0" smtClean="0">
                <a:latin typeface="Calibri" panose="020F0502020204030204" pitchFamily="34" charset="0"/>
                <a:cs typeface="Calibri" panose="020F0502020204030204" pitchFamily="34" charset="0"/>
              </a:rPr>
              <a:t>ι </a:t>
            </a:r>
            <a:r>
              <a:rPr lang="el-GR" dirty="0">
                <a:latin typeface="Calibri" panose="020F0502020204030204" pitchFamily="34" charset="0"/>
                <a:cs typeface="Calibri" panose="020F0502020204030204" pitchFamily="34" charset="0"/>
              </a:rPr>
              <a:t>πολιτιστικοί </a:t>
            </a:r>
            <a:r>
              <a:rPr lang="el-GR" dirty="0" smtClean="0">
                <a:latin typeface="Calibri" panose="020F0502020204030204" pitchFamily="34" charset="0"/>
                <a:cs typeface="Calibri" panose="020F0502020204030204" pitchFamily="34" charset="0"/>
              </a:rPr>
              <a:t>στα ήθη </a:t>
            </a:r>
            <a:r>
              <a:rPr lang="el-GR" dirty="0">
                <a:latin typeface="Calibri" panose="020F0502020204030204" pitchFamily="34" charset="0"/>
                <a:cs typeface="Calibri" panose="020F0502020204030204" pitchFamily="34" charset="0"/>
              </a:rPr>
              <a:t>και στον τρόπο ζωής των ατόμων (διατροφή, εκγύμναση, κάπνισμα, </a:t>
            </a:r>
            <a:r>
              <a:rPr lang="el-GR" dirty="0" smtClean="0">
                <a:latin typeface="Calibri" panose="020F0502020204030204" pitchFamily="34" charset="0"/>
                <a:cs typeface="Calibri" panose="020F0502020204030204" pitchFamily="34" charset="0"/>
              </a:rPr>
              <a:t>χρήση αλκοόλ</a:t>
            </a:r>
            <a:r>
              <a:rPr lang="el-GR"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69037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435608" y="274638"/>
            <a:ext cx="7498080" cy="850106"/>
          </a:xfrm>
        </p:spPr>
        <p:txBody>
          <a:bodyPr>
            <a:normAutofit/>
          </a:bodyPr>
          <a:lstStyle/>
          <a:p>
            <a:r>
              <a:rPr lang="el-GR" sz="2800" dirty="0">
                <a:latin typeface="Calibri" panose="020F0502020204030204" pitchFamily="34" charset="0"/>
                <a:cs typeface="Calibri" panose="020F0502020204030204" pitchFamily="34" charset="0"/>
              </a:rPr>
              <a:t>Το κοινωνικό και οικονομικό  </a:t>
            </a:r>
            <a:r>
              <a:rPr lang="el-GR" sz="2800" dirty="0" smtClean="0">
                <a:latin typeface="Calibri" panose="020F0502020204030204" pitchFamily="34" charset="0"/>
                <a:cs typeface="Calibri" panose="020F0502020204030204" pitchFamily="34" charset="0"/>
              </a:rPr>
              <a:t>περιβάλλον</a:t>
            </a:r>
            <a:endParaRPr lang="el-GR" sz="2800" dirty="0">
              <a:latin typeface="Calibri" panose="020F0502020204030204" pitchFamily="34" charset="0"/>
              <a:cs typeface="Calibri" panose="020F0502020204030204" pitchFamily="34" charset="0"/>
            </a:endParaRPr>
          </a:p>
        </p:txBody>
      </p:sp>
      <p:sp>
        <p:nvSpPr>
          <p:cNvPr id="3" name="Θέση περιεχομένου 2"/>
          <p:cNvSpPr>
            <a:spLocks noGrp="1"/>
          </p:cNvSpPr>
          <p:nvPr>
            <p:ph idx="1"/>
          </p:nvPr>
        </p:nvSpPr>
        <p:spPr>
          <a:xfrm>
            <a:off x="1331640" y="1124744"/>
            <a:ext cx="7416824" cy="5616624"/>
          </a:xfrm>
        </p:spPr>
        <p:txBody>
          <a:bodyPr>
            <a:normAutofit fontScale="62500" lnSpcReduction="20000"/>
          </a:bodyPr>
          <a:lstStyle/>
          <a:p>
            <a:pPr lvl="0" algn="just"/>
            <a:r>
              <a:rPr lang="en-US" dirty="0" smtClean="0">
                <a:latin typeface="Calibri" panose="020F0502020204030204" pitchFamily="34" charset="0"/>
                <a:cs typeface="Calibri" panose="020F0502020204030204" pitchFamily="34" charset="0"/>
              </a:rPr>
              <a:t>H</a:t>
            </a:r>
            <a:r>
              <a:rPr lang="el-GR" dirty="0" smtClean="0">
                <a:latin typeface="Calibri" panose="020F0502020204030204" pitchFamily="34" charset="0"/>
                <a:cs typeface="Calibri" panose="020F0502020204030204" pitchFamily="34" charset="0"/>
              </a:rPr>
              <a:t> </a:t>
            </a:r>
            <a:r>
              <a:rPr lang="el-GR" dirty="0">
                <a:latin typeface="Calibri" panose="020F0502020204030204" pitchFamily="34" charset="0"/>
                <a:cs typeface="Calibri" panose="020F0502020204030204" pitchFamily="34" charset="0"/>
              </a:rPr>
              <a:t>χρήση υπηρεσιών υγείας διαφοροποιείται ανάλογα με την κοινωνική τάξη και το εισόδημα. Επηρεάζει την πιθανότητα ασθένειας και πρόωρου θανάτου, μειώνει την πρόσβαση στις υπηρεσίες υγείας, οδηγεί σε επικίνδυνες συμπεριφορές και καταχρήσεις. Οι καλύτερες συνθήκες προλαμβάνουν τις ασθένειες, ενώ φτωχικές συνθήκες διαβίωσης, αυξάνουν τις </a:t>
            </a:r>
            <a:r>
              <a:rPr lang="el-GR" dirty="0" smtClean="0">
                <a:latin typeface="Calibri" panose="020F0502020204030204" pitchFamily="34" charset="0"/>
                <a:cs typeface="Calibri" panose="020F0502020204030204" pitchFamily="34" charset="0"/>
              </a:rPr>
              <a:t>πιθανότητες (</a:t>
            </a:r>
            <a:r>
              <a:rPr lang="en-US" dirty="0" err="1">
                <a:latin typeface="Calibri" panose="020F0502020204030204" pitchFamily="34" charset="0"/>
                <a:cs typeface="Calibri" panose="020F0502020204030204" pitchFamily="34" charset="0"/>
              </a:rPr>
              <a:t>Bradby</a:t>
            </a:r>
            <a:r>
              <a:rPr lang="el-GR" dirty="0">
                <a:latin typeface="Calibri" panose="020F0502020204030204" pitchFamily="34" charset="0"/>
                <a:cs typeface="Calibri" panose="020F0502020204030204" pitchFamily="34" charset="0"/>
              </a:rPr>
              <a:t> . </a:t>
            </a:r>
            <a:r>
              <a:rPr lang="en-US" dirty="0">
                <a:latin typeface="Calibri" panose="020F0502020204030204" pitchFamily="34" charset="0"/>
                <a:cs typeface="Calibri" panose="020F0502020204030204" pitchFamily="34" charset="0"/>
              </a:rPr>
              <a:t>H</a:t>
            </a:r>
            <a:r>
              <a:rPr lang="el-GR" dirty="0">
                <a:latin typeface="Calibri" panose="020F0502020204030204" pitchFamily="34" charset="0"/>
                <a:cs typeface="Calibri" panose="020F0502020204030204" pitchFamily="34" charset="0"/>
              </a:rPr>
              <a:t>, 2010; </a:t>
            </a:r>
            <a:r>
              <a:rPr lang="el-GR" dirty="0" err="1">
                <a:latin typeface="Calibri" panose="020F0502020204030204" pitchFamily="34" charset="0"/>
                <a:cs typeface="Calibri" panose="020F0502020204030204" pitchFamily="34" charset="0"/>
              </a:rPr>
              <a:t>Zavras</a:t>
            </a:r>
            <a:r>
              <a:rPr lang="el-GR" dirty="0">
                <a:latin typeface="Calibri" panose="020F0502020204030204" pitchFamily="34" charset="0"/>
                <a:cs typeface="Calibri" panose="020F0502020204030204" pitchFamily="34" charset="0"/>
              </a:rPr>
              <a:t> et.al, 2013; </a:t>
            </a:r>
            <a:r>
              <a:rPr lang="el-GR" dirty="0" err="1">
                <a:latin typeface="Calibri" panose="020F0502020204030204" pitchFamily="34" charset="0"/>
                <a:cs typeface="Calibri" panose="020F0502020204030204" pitchFamily="34" charset="0"/>
              </a:rPr>
              <a:t>Μαντή</a:t>
            </a:r>
            <a:r>
              <a:rPr lang="el-GR" dirty="0">
                <a:latin typeface="Calibri" panose="020F0502020204030204" pitchFamily="34" charset="0"/>
                <a:cs typeface="Calibri" panose="020F0502020204030204" pitchFamily="34" charset="0"/>
              </a:rPr>
              <a:t> &amp; </a:t>
            </a:r>
            <a:r>
              <a:rPr lang="el-GR" dirty="0" err="1">
                <a:latin typeface="Calibri" panose="020F0502020204030204" pitchFamily="34" charset="0"/>
                <a:cs typeface="Calibri" panose="020F0502020204030204" pitchFamily="34" charset="0"/>
              </a:rPr>
              <a:t>Τσελέπη</a:t>
            </a:r>
            <a:r>
              <a:rPr lang="el-GR" dirty="0">
                <a:latin typeface="Calibri" panose="020F0502020204030204" pitchFamily="34" charset="0"/>
                <a:cs typeface="Calibri" panose="020F0502020204030204" pitchFamily="34" charset="0"/>
              </a:rPr>
              <a:t>, 2000). </a:t>
            </a:r>
            <a:endParaRPr lang="el-GR" dirty="0" smtClean="0">
              <a:latin typeface="Calibri" panose="020F0502020204030204" pitchFamily="34" charset="0"/>
              <a:cs typeface="Calibri" panose="020F0502020204030204" pitchFamily="34" charset="0"/>
            </a:endParaRPr>
          </a:p>
          <a:p>
            <a:pPr lvl="0" algn="just"/>
            <a:endParaRPr lang="el-GR" dirty="0" smtClean="0">
              <a:latin typeface="Calibri" panose="020F0502020204030204" pitchFamily="34" charset="0"/>
              <a:cs typeface="Calibri" panose="020F0502020204030204" pitchFamily="34" charset="0"/>
            </a:endParaRPr>
          </a:p>
          <a:p>
            <a:pPr algn="just"/>
            <a:r>
              <a:rPr lang="el-GR" dirty="0" err="1">
                <a:latin typeface="Calibri" panose="020F0502020204030204" pitchFamily="34" charset="0"/>
                <a:cs typeface="Calibri" panose="020F0502020204030204" pitchFamily="34" charset="0"/>
              </a:rPr>
              <a:t>Κοινωνικο</a:t>
            </a:r>
            <a:r>
              <a:rPr lang="el-GR" dirty="0">
                <a:latin typeface="Calibri" panose="020F0502020204030204" pitchFamily="34" charset="0"/>
                <a:cs typeface="Calibri" panose="020F0502020204030204" pitchFamily="34" charset="0"/>
              </a:rPr>
              <a:t>-οικονομικό περιβάλλον: οι κοινωνικές ανισότητες ισχύος και πλούτου ανάμεσα σε διαφορετικούς πληθυσμούς, δημιουργούν διαφορές στο βιοτικό επίπεδο και ως αποτέλεσμα διαφορές στο βίωμα και την εμπειρία της συγκεκριμένης ασθένειας. </a:t>
            </a:r>
            <a:endParaRPr lang="el-GR" dirty="0" smtClean="0">
              <a:latin typeface="Calibri" panose="020F0502020204030204" pitchFamily="34" charset="0"/>
              <a:cs typeface="Calibri" panose="020F0502020204030204" pitchFamily="34" charset="0"/>
            </a:endParaRPr>
          </a:p>
          <a:p>
            <a:pPr algn="just"/>
            <a:endParaRPr lang="el-GR" dirty="0">
              <a:latin typeface="Calibri" panose="020F0502020204030204" pitchFamily="34" charset="0"/>
              <a:cs typeface="Calibri" panose="020F0502020204030204" pitchFamily="34" charset="0"/>
            </a:endParaRPr>
          </a:p>
          <a:p>
            <a:pPr algn="just"/>
            <a:r>
              <a:rPr lang="el-GR" dirty="0" smtClean="0">
                <a:latin typeface="Calibri" panose="020F0502020204030204" pitchFamily="34" charset="0"/>
                <a:cs typeface="Calibri" panose="020F0502020204030204" pitchFamily="34" charset="0"/>
              </a:rPr>
              <a:t>Η </a:t>
            </a:r>
            <a:r>
              <a:rPr lang="el-GR" dirty="0">
                <a:latin typeface="Calibri" panose="020F0502020204030204" pitchFamily="34" charset="0"/>
                <a:cs typeface="Calibri" panose="020F0502020204030204" pitchFamily="34" charset="0"/>
              </a:rPr>
              <a:t>χρήση των υπηρεσιών υγείας από άτομα υψηλότερης κοινωνικής τάξης και εισοδήματος είναι τακτικότερη και αποτελεσματικότερη. Το υψηλό μορφωτικό επίπεδο διευκολύνει την επικοινωνία με τους ιατρούς, ενώ καθοριστικοί παράγοντες θεωρούνται επίσης, η ηλικία και το φύλο.</a:t>
            </a:r>
          </a:p>
          <a:p>
            <a:pPr lvl="0"/>
            <a:endParaRPr lang="en-US" dirty="0">
              <a:latin typeface="Calibri" panose="020F0502020204030204" pitchFamily="34" charset="0"/>
              <a:cs typeface="Calibri" panose="020F0502020204030204" pitchFamily="34" charset="0"/>
            </a:endParaRPr>
          </a:p>
          <a:p>
            <a:endParaRPr lang="el-G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94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411760" y="260649"/>
            <a:ext cx="6103590" cy="360039"/>
          </a:xfrm>
        </p:spPr>
        <p:txBody>
          <a:bodyPr>
            <a:normAutofit fontScale="90000"/>
          </a:bodyPr>
          <a:lstStyle/>
          <a:p>
            <a:r>
              <a:rPr lang="el-GR" sz="2100" dirty="0">
                <a:latin typeface="Calibri" panose="020F0502020204030204" pitchFamily="34" charset="0"/>
                <a:cs typeface="Calibri" panose="020F0502020204030204" pitchFamily="34" charset="0"/>
              </a:rPr>
              <a:t>Οικονομική κρίση και χρήση αλκοόλ</a:t>
            </a:r>
          </a:p>
        </p:txBody>
      </p:sp>
      <p:sp>
        <p:nvSpPr>
          <p:cNvPr id="3" name="Θέση περιεχομένου 2"/>
          <p:cNvSpPr>
            <a:spLocks noGrp="1"/>
          </p:cNvSpPr>
          <p:nvPr>
            <p:ph idx="1"/>
          </p:nvPr>
        </p:nvSpPr>
        <p:spPr>
          <a:xfrm>
            <a:off x="971600" y="620689"/>
            <a:ext cx="7776864" cy="6237312"/>
          </a:xfrm>
        </p:spPr>
        <p:txBody>
          <a:bodyPr>
            <a:normAutofit fontScale="47500" lnSpcReduction="20000"/>
          </a:bodyPr>
          <a:lstStyle/>
          <a:p>
            <a:pPr algn="just"/>
            <a:r>
              <a:rPr lang="el-GR" sz="3800" dirty="0">
                <a:latin typeface="Calibri" panose="020F0502020204030204" pitchFamily="34" charset="0"/>
                <a:cs typeface="Calibri" panose="020F0502020204030204" pitchFamily="34" charset="0"/>
              </a:rPr>
              <a:t>Σε δυσχερείς κοινωνικοοικονομικές καταστάσεις, τόσο η σωματική όσο και η ψυχική υγεία των πολιτών δε μένουν αλώβητες.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Οι επιπτώσεις της οικονομικής κρίσης στην ψυχική υγεία εκδηλώνονται με διαταραχές όπως η κατάθλιψη, με αυξημένο αριθμό αυτοκτονιών και με αυξημένα ποσοστά κατάχρησης ουσιών.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Η</a:t>
            </a:r>
            <a:r>
              <a:rPr lang="el-GR" sz="3800" dirty="0" smtClean="0">
                <a:latin typeface="Calibri" panose="020F0502020204030204" pitchFamily="34" charset="0"/>
                <a:cs typeface="Calibri" panose="020F0502020204030204" pitchFamily="34" charset="0"/>
              </a:rPr>
              <a:t> </a:t>
            </a:r>
            <a:r>
              <a:rPr lang="el-GR" sz="3800" dirty="0">
                <a:latin typeface="Calibri" panose="020F0502020204030204" pitchFamily="34" charset="0"/>
                <a:cs typeface="Calibri" panose="020F0502020204030204" pitchFamily="34" charset="0"/>
              </a:rPr>
              <a:t>οικονομική αστάθεια, η συσσώρευση υπέρογκων ατομικών χρεών, η ανεργία, το στρες και ο κίνδυνος φτώχειας είναι συμπτώματα που σχετίζονται με την αύξηση των ποσοστών βαριάς χρήσης αλκοόλ και της θνησιμότητας που προκαλείται από αυτό.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Μελέτες που έχουν γίνει σε χώρες που χτυπήθηκαν από την οικονομική κρίση έδειξαν παρόμοια αποτελέσματα όσον αφορά την κατανάλωση αλκοόλ.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Στην αρχή της κρίσης φαίνεται πως οι καταναλωτές περιορίζουν τη χρήση αλκοόλ, ελλείψει χρημάτων. Στη συνέχεια, όμως, παρατηρείται αύξηση της κατανάλωσης του αλκοόλ, ως μέσο διαφυγής από τα προβλήματα της καθημερινότητας και το άγχος του εργασιακού περιβάλλοντος (</a:t>
            </a:r>
            <a:r>
              <a:rPr lang="el-GR" sz="3800" dirty="0" err="1">
                <a:latin typeface="Calibri" panose="020F0502020204030204" pitchFamily="34" charset="0"/>
                <a:cs typeface="Calibri" panose="020F0502020204030204" pitchFamily="34" charset="0"/>
              </a:rPr>
              <a:t>Janlert</a:t>
            </a:r>
            <a:r>
              <a:rPr lang="el-GR" sz="3800" dirty="0">
                <a:latin typeface="Calibri" panose="020F0502020204030204" pitchFamily="34" charset="0"/>
                <a:cs typeface="Calibri" panose="020F0502020204030204" pitchFamily="34" charset="0"/>
              </a:rPr>
              <a:t> &amp; </a:t>
            </a:r>
            <a:r>
              <a:rPr lang="el-GR" sz="3800" dirty="0" err="1">
                <a:latin typeface="Calibri" panose="020F0502020204030204" pitchFamily="34" charset="0"/>
                <a:cs typeface="Calibri" panose="020F0502020204030204" pitchFamily="34" charset="0"/>
              </a:rPr>
              <a:t>Hammarström</a:t>
            </a:r>
            <a:r>
              <a:rPr lang="el-GR" sz="3800" dirty="0">
                <a:latin typeface="Calibri" panose="020F0502020204030204" pitchFamily="34" charset="0"/>
                <a:cs typeface="Calibri" panose="020F0502020204030204" pitchFamily="34" charset="0"/>
              </a:rPr>
              <a:t>, 1992). </a:t>
            </a:r>
            <a:endParaRPr lang="el-GR" sz="3800" dirty="0" smtClean="0">
              <a:latin typeface="Calibri" panose="020F0502020204030204" pitchFamily="34" charset="0"/>
              <a:cs typeface="Calibri" panose="020F0502020204030204" pitchFamily="34" charset="0"/>
            </a:endParaRPr>
          </a:p>
          <a:p>
            <a:pPr algn="just"/>
            <a:endParaRPr lang="el-GR" sz="3800" dirty="0">
              <a:latin typeface="Calibri" panose="020F0502020204030204" pitchFamily="34" charset="0"/>
              <a:cs typeface="Calibri" panose="020F0502020204030204" pitchFamily="34" charset="0"/>
            </a:endParaRPr>
          </a:p>
          <a:p>
            <a:pPr algn="just"/>
            <a:r>
              <a:rPr lang="el-GR" sz="3800" dirty="0">
                <a:latin typeface="Calibri" panose="020F0502020204030204" pitchFamily="34" charset="0"/>
                <a:cs typeface="Calibri" panose="020F0502020204030204" pitchFamily="34" charset="0"/>
              </a:rPr>
              <a:t>Οι Έλληνες </a:t>
            </a:r>
            <a:r>
              <a:rPr lang="el-GR" sz="3800" dirty="0" smtClean="0">
                <a:latin typeface="Calibri" panose="020F0502020204030204" pitchFamily="34" charset="0"/>
                <a:cs typeface="Calibri" panose="020F0502020204030204" pitchFamily="34" charset="0"/>
              </a:rPr>
              <a:t>στην κρίση, </a:t>
            </a:r>
            <a:r>
              <a:rPr lang="el-GR" sz="3800" dirty="0">
                <a:latin typeface="Calibri" panose="020F0502020204030204" pitchFamily="34" charset="0"/>
                <a:cs typeface="Calibri" panose="020F0502020204030204" pitchFamily="34" charset="0"/>
              </a:rPr>
              <a:t>λόγω ανέχειας, </a:t>
            </a:r>
            <a:r>
              <a:rPr lang="el-GR" sz="3800" dirty="0" smtClean="0">
                <a:latin typeface="Calibri" panose="020F0502020204030204" pitchFamily="34" charset="0"/>
                <a:cs typeface="Calibri" panose="020F0502020204030204" pitchFamily="34" charset="0"/>
              </a:rPr>
              <a:t>επιλέγουν </a:t>
            </a:r>
            <a:r>
              <a:rPr lang="el-GR" sz="3800" dirty="0">
                <a:latin typeface="Calibri" panose="020F0502020204030204" pitchFamily="34" charset="0"/>
                <a:cs typeface="Calibri" panose="020F0502020204030204" pitchFamily="34" charset="0"/>
              </a:rPr>
              <a:t>αλκοολούχα ποτά χαμηλότερης ποιότητας, με βασικό κριτήριο την τιμή.  </a:t>
            </a:r>
          </a:p>
          <a:p>
            <a:endParaRPr lang="el-GR" dirty="0"/>
          </a:p>
        </p:txBody>
      </p:sp>
    </p:spTree>
    <p:extLst>
      <p:ext uri="{BB962C8B-B14F-4D97-AF65-F5344CB8AC3E}">
        <p14:creationId xmlns:p14="http://schemas.microsoft.com/office/powerpoint/2010/main" val="936202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3450</TotalTime>
  <Words>3093</Words>
  <Application>Microsoft Office PowerPoint</Application>
  <PresentationFormat>Προβολή στην οθόνη (4:3)</PresentationFormat>
  <Paragraphs>170</Paragraphs>
  <Slides>25</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25</vt:i4>
      </vt:variant>
    </vt:vector>
  </HeadingPairs>
  <TitlesOfParts>
    <vt:vector size="35" baseType="lpstr">
      <vt:lpstr>MS PGothic</vt:lpstr>
      <vt:lpstr>MS PGothic</vt:lpstr>
      <vt:lpstr>Arial</vt:lpstr>
      <vt:lpstr>Calibri</vt:lpstr>
      <vt:lpstr>Corbel</vt:lpstr>
      <vt:lpstr>Gill Sans MT</vt:lpstr>
      <vt:lpstr>Verdana</vt:lpstr>
      <vt:lpstr>Wingdings</vt:lpstr>
      <vt:lpstr>Wingdings 2</vt:lpstr>
      <vt:lpstr>Ηλιοστάσιο</vt:lpstr>
      <vt:lpstr> Κοινωνικοί και πολιτισμικοί παράγοντες που επηρεάζουν τη χρήση αλκοόλ  </vt:lpstr>
      <vt:lpstr>Παρουσίαση του PowerPoint</vt:lpstr>
      <vt:lpstr>Ο Ορισμός της Υγείας</vt:lpstr>
      <vt:lpstr>Κοινωνικοί προσδιοριστές υγείας “Social Determinants of Health” (SDοH) </vt:lpstr>
      <vt:lpstr>Οι κοινωνικοί προσδιοριστές της υγείας   </vt:lpstr>
      <vt:lpstr>Κοινωνικοί και Πολιτιστικοί Παράγοντες </vt:lpstr>
      <vt:lpstr>Οι θετικοί και αρνητικοί προσδιοριστικοί παράγοντες της υγείας</vt:lpstr>
      <vt:lpstr>Το κοινωνικό και οικονομικό  περιβάλλον</vt:lpstr>
      <vt:lpstr>Οικονομική κρίση και χρήση αλκοόλ</vt:lpstr>
      <vt:lpstr>  Κοινωνική τάξη </vt:lpstr>
      <vt:lpstr>Εργασία και ανεργία</vt:lpstr>
      <vt:lpstr>Κοινωνικός αποκλεισμός</vt:lpstr>
      <vt:lpstr>Μορφωτικό επίπεδο</vt:lpstr>
      <vt:lpstr>Κοινωνικές σχέσεις – Φιλικό περιβάλλον</vt:lpstr>
      <vt:lpstr>Ομάδα Συνομηλίκων</vt:lpstr>
      <vt:lpstr>Άγχος - στρες</vt:lpstr>
      <vt:lpstr>Πρώιμη ζωή</vt:lpstr>
      <vt:lpstr>Οικογένεια – Πρότυπα - Κανόνες</vt:lpstr>
      <vt:lpstr>Οι βασικοί παράγοντες προστασίας των εφήβων από το αλκοόλ περιλαμβάνουν: </vt:lpstr>
      <vt:lpstr>Στάσεις και πεποιθήσεις για την υγεία και την ασθένεια</vt:lpstr>
      <vt:lpstr>Μέσα κοινωνικής επικοινωνίας- Μάρκετινγκ - Διαφήμιση</vt:lpstr>
      <vt:lpstr>Νομικό πλαίσιο</vt:lpstr>
      <vt:lpstr>Πολιτιστικό μόρφωμα και θρησκευτικές πεποιθήσεις</vt:lpstr>
      <vt:lpstr>Συμπερασματικά</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αλκοόλ και ο ανθρώπινος οργανισμός</dc:title>
  <dc:creator>user user</dc:creator>
  <cp:lastModifiedBy>Λογαριασμός Microsoft</cp:lastModifiedBy>
  <cp:revision>253</cp:revision>
  <dcterms:created xsi:type="dcterms:W3CDTF">2009-04-29T10:25:48Z</dcterms:created>
  <dcterms:modified xsi:type="dcterms:W3CDTF">2024-03-06T21:34:31Z</dcterms:modified>
</cp:coreProperties>
</file>